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76" r:id="rId5"/>
    <p:sldId id="277" r:id="rId6"/>
    <p:sldId id="261" r:id="rId7"/>
    <p:sldId id="274" r:id="rId8"/>
    <p:sldId id="275" r:id="rId9"/>
    <p:sldId id="280" r:id="rId10"/>
    <p:sldId id="281" r:id="rId11"/>
    <p:sldId id="278" r:id="rId12"/>
    <p:sldId id="263" r:id="rId13"/>
    <p:sldId id="264" r:id="rId14"/>
    <p:sldId id="282" r:id="rId15"/>
    <p:sldId id="260" r:id="rId16"/>
  </p:sldIdLst>
  <p:sldSz cx="9144000" cy="6858000" type="screen4x3"/>
  <p:notesSz cx="6858000" cy="9144000"/>
  <p:embeddedFontLst>
    <p:embeddedFont>
      <p:font typeface="맑은 고딕" panose="020B0503020000020004" pitchFamily="50" charset="-127"/>
      <p:regular r:id="rId17"/>
      <p:bold r:id="rId18"/>
    </p:embeddedFont>
    <p:embeddedFont>
      <p:font typeface="HY견고딕" panose="02030600000101010101" pitchFamily="18" charset="-127"/>
      <p:regular r:id="rId19"/>
    </p:embeddedFont>
  </p:embeddedFontLst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5pPr>
    <a:lvl6pPr marL="22860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6pPr>
    <a:lvl7pPr marL="27432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7pPr>
    <a:lvl8pPr marL="32004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8pPr>
    <a:lvl9pPr marL="36576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4" d="100"/>
          <a:sy n="74" d="100"/>
        </p:scale>
        <p:origin x="1642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18ACF-9B52-462C-ADF9-8F5CA233EC52}" type="datetimeFigureOut">
              <a:rPr lang="ko-KR" altLang="en-US" smtClean="0"/>
              <a:t>2016-12-02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78FF8-2F2C-43D2-8D4F-6F60B79C83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092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Documents and Settings\Administrator\바탕 화면\Nwe템플릿\작업\PNG\master.png"/>
          <p:cNvPicPr>
            <a:picLocks noChangeAspect="1" noChangeArrowheads="1"/>
          </p:cNvPicPr>
          <p:nvPr userDrawn="1"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ctr" rtl="0" eaLnBrk="1" fontAlgn="base" latinLnBrk="1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2pPr>
      <a:lvl3pPr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3pPr>
      <a:lvl4pPr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4pPr>
      <a:lvl5pPr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5pPr>
      <a:lvl6pPr marL="457200"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6pPr>
      <a:lvl7pPr marL="914400"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7pPr>
      <a:lvl8pPr marL="1371600"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8pPr>
      <a:lvl9pPr marL="1828800"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9pPr>
    </p:titleStyle>
    <p:bodyStyle>
      <a:lvl1pPr marL="342900" indent="-342900" algn="l" rtl="0" eaLnBrk="1" fontAlgn="base" latinLnBrk="1" hangingPunct="1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latinLnBrk="1" hangingPunct="1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latinLnBrk="1" hangingPunct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latinLnBrk="1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latinLnBrk="1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://www.site.com/news.php?id=5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20.png"/><Relationship Id="rId7" Type="http://schemas.openxmlformats.org/officeDocument/2006/relationships/image" Target="../media/image2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17.png"/><Relationship Id="rId10" Type="http://schemas.openxmlformats.org/officeDocument/2006/relationships/image" Target="../media/image18.png"/><Relationship Id="rId4" Type="http://schemas.openxmlformats.org/officeDocument/2006/relationships/image" Target="../media/image21.png"/><Relationship Id="rId9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31.png"/><Relationship Id="rId7" Type="http://schemas.openxmlformats.org/officeDocument/2006/relationships/image" Target="../media/image35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10" Type="http://schemas.openxmlformats.org/officeDocument/2006/relationships/image" Target="../media/image38.png"/><Relationship Id="rId4" Type="http://schemas.openxmlformats.org/officeDocument/2006/relationships/image" Target="../media/image32.png"/><Relationship Id="rId9" Type="http://schemas.openxmlformats.org/officeDocument/2006/relationships/image" Target="../media/image3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20.png"/><Relationship Id="rId7" Type="http://schemas.openxmlformats.org/officeDocument/2006/relationships/image" Target="../media/image2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17.png"/><Relationship Id="rId10" Type="http://schemas.openxmlformats.org/officeDocument/2006/relationships/image" Target="../media/image18.png"/><Relationship Id="rId4" Type="http://schemas.openxmlformats.org/officeDocument/2006/relationships/image" Target="../media/image21.png"/><Relationship Id="rId9" Type="http://schemas.openxmlformats.org/officeDocument/2006/relationships/image" Target="../media/image2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20.png"/><Relationship Id="rId7" Type="http://schemas.openxmlformats.org/officeDocument/2006/relationships/image" Target="../media/image2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17.png"/><Relationship Id="rId10" Type="http://schemas.openxmlformats.org/officeDocument/2006/relationships/image" Target="../media/image18.png"/><Relationship Id="rId4" Type="http://schemas.openxmlformats.org/officeDocument/2006/relationships/image" Target="../media/image21.png"/><Relationship Id="rId9" Type="http://schemas.openxmlformats.org/officeDocument/2006/relationships/image" Target="../media/image2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Documents and Settings\Administrator\바탕 화면\Nwe템플릿\작업\PNG\main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pic>
        <p:nvPicPr>
          <p:cNvPr id="2052" name="Picture 4" descr="C:\Documents and Settings\Administrator\바탕 화면\Nwe템플릿\작업\PNG\main-1.png"/>
          <p:cNvPicPr>
            <a:picLocks noChangeAspect="1" noChangeArrowheads="1"/>
          </p:cNvPicPr>
          <p:nvPr/>
        </p:nvPicPr>
        <p:blipFill>
          <a:blip r:embed="rId3" cstate="print"/>
          <a:srcRect b="20860"/>
          <a:stretch>
            <a:fillRect/>
          </a:stretch>
        </p:blipFill>
        <p:spPr bwMode="auto">
          <a:xfrm>
            <a:off x="0" y="0"/>
            <a:ext cx="9144000" cy="5427406"/>
          </a:xfrm>
          <a:prstGeom prst="rect">
            <a:avLst/>
          </a:prstGeom>
          <a:noFill/>
        </p:spPr>
      </p:pic>
      <p:pic>
        <p:nvPicPr>
          <p:cNvPr id="2053" name="Picture 5" descr="C:\Documents and Settings\Administrator\바탕 화면\Nwe템플릿\작업\PNG\main-2.png"/>
          <p:cNvPicPr>
            <a:picLocks noChangeAspect="1" noChangeArrowheads="1"/>
          </p:cNvPicPr>
          <p:nvPr/>
        </p:nvPicPr>
        <p:blipFill>
          <a:blip r:embed="rId4" cstate="print"/>
          <a:srcRect l="54086" t="25090"/>
          <a:stretch>
            <a:fillRect/>
          </a:stretch>
        </p:blipFill>
        <p:spPr bwMode="auto">
          <a:xfrm>
            <a:off x="4945626" y="1720645"/>
            <a:ext cx="4198374" cy="5137355"/>
          </a:xfrm>
          <a:prstGeom prst="rect">
            <a:avLst/>
          </a:prstGeom>
          <a:noFill/>
        </p:spPr>
      </p:pic>
      <p:pic>
        <p:nvPicPr>
          <p:cNvPr id="2054" name="Picture 6" descr="C:\Documents and Settings\Administrator\바탕 화면\Nwe템플릿\작업\PNG\main-3.png"/>
          <p:cNvPicPr>
            <a:picLocks noChangeAspect="1" noChangeArrowheads="1"/>
          </p:cNvPicPr>
          <p:nvPr/>
        </p:nvPicPr>
        <p:blipFill>
          <a:blip r:embed="rId5" cstate="print"/>
          <a:srcRect t="67814" r="44839"/>
          <a:stretch>
            <a:fillRect/>
          </a:stretch>
        </p:blipFill>
        <p:spPr bwMode="auto">
          <a:xfrm>
            <a:off x="0" y="4650658"/>
            <a:ext cx="5043948" cy="2207342"/>
          </a:xfrm>
          <a:prstGeom prst="rect">
            <a:avLst/>
          </a:prstGeom>
          <a:noFill/>
        </p:spPr>
      </p:pic>
      <p:pic>
        <p:nvPicPr>
          <p:cNvPr id="2056" name="Picture 8" descr="C:\Documents and Settings\Administrator\바탕 화면\Nwe템플릿\작업\PNG\main-5.png"/>
          <p:cNvPicPr>
            <a:picLocks noChangeAspect="1" noChangeArrowheads="1"/>
          </p:cNvPicPr>
          <p:nvPr/>
        </p:nvPicPr>
        <p:blipFill>
          <a:blip r:embed="rId6" cstate="print"/>
          <a:srcRect l="2258" t="30108"/>
          <a:stretch>
            <a:fillRect/>
          </a:stretch>
        </p:blipFill>
        <p:spPr bwMode="auto">
          <a:xfrm>
            <a:off x="206477" y="2135112"/>
            <a:ext cx="8937523" cy="4793226"/>
          </a:xfrm>
          <a:prstGeom prst="rect">
            <a:avLst/>
          </a:prstGeom>
          <a:noFill/>
        </p:spPr>
      </p:pic>
      <p:pic>
        <p:nvPicPr>
          <p:cNvPr id="2057" name="Picture 9" descr="C:\Documents and Settings\Administrator\바탕 화면\Nwe템플릿\작업\PNG\메인퍼즐\02.png"/>
          <p:cNvPicPr>
            <a:picLocks noChangeAspect="1" noChangeArrowheads="1"/>
          </p:cNvPicPr>
          <p:nvPr/>
        </p:nvPicPr>
        <p:blipFill>
          <a:blip r:embed="rId7" cstate="print"/>
          <a:srcRect r="79677" b="79928"/>
          <a:stretch>
            <a:fillRect/>
          </a:stretch>
        </p:blipFill>
        <p:spPr bwMode="auto">
          <a:xfrm>
            <a:off x="0" y="0"/>
            <a:ext cx="1858297" cy="1376516"/>
          </a:xfrm>
          <a:prstGeom prst="rect">
            <a:avLst/>
          </a:prstGeom>
          <a:noFill/>
        </p:spPr>
      </p:pic>
      <p:pic>
        <p:nvPicPr>
          <p:cNvPr id="2058" name="Picture 10" descr="C:\Documents and Settings\Administrator\바탕 화면\Nwe템플릿\작업\PNG\메인퍼즐\03.png"/>
          <p:cNvPicPr>
            <a:picLocks noChangeAspect="1" noChangeArrowheads="1"/>
          </p:cNvPicPr>
          <p:nvPr/>
        </p:nvPicPr>
        <p:blipFill>
          <a:blip r:embed="rId8" cstate="print"/>
          <a:srcRect l="36022" t="8458" r="43226" b="50824"/>
          <a:stretch>
            <a:fillRect/>
          </a:stretch>
        </p:blipFill>
        <p:spPr bwMode="auto">
          <a:xfrm>
            <a:off x="3293806" y="580103"/>
            <a:ext cx="1897626" cy="2792362"/>
          </a:xfrm>
          <a:prstGeom prst="rect">
            <a:avLst/>
          </a:prstGeom>
          <a:noFill/>
        </p:spPr>
      </p:pic>
      <p:pic>
        <p:nvPicPr>
          <p:cNvPr id="2059" name="Picture 11" descr="C:\Documents and Settings\Administrator\바탕 화면\Nwe템플릿\작업\PNG\메인퍼즐\04.png"/>
          <p:cNvPicPr>
            <a:picLocks noChangeAspect="1" noChangeArrowheads="1"/>
          </p:cNvPicPr>
          <p:nvPr/>
        </p:nvPicPr>
        <p:blipFill>
          <a:blip r:embed="rId9" cstate="print"/>
          <a:srcRect l="19247" t="9749" r="42258" b="36057"/>
          <a:stretch>
            <a:fillRect/>
          </a:stretch>
        </p:blipFill>
        <p:spPr bwMode="auto">
          <a:xfrm>
            <a:off x="1759974" y="668594"/>
            <a:ext cx="3519949" cy="3716593"/>
          </a:xfrm>
          <a:prstGeom prst="rect">
            <a:avLst/>
          </a:prstGeom>
          <a:noFill/>
        </p:spPr>
      </p:pic>
      <p:pic>
        <p:nvPicPr>
          <p:cNvPr id="2060" name="Picture 12" descr="C:\Documents and Settings\Administrator\바탕 화면\Nwe템플릿\작업\PNG\메인퍼즐\05.png"/>
          <p:cNvPicPr>
            <a:picLocks noChangeAspect="1" noChangeArrowheads="1"/>
          </p:cNvPicPr>
          <p:nvPr/>
        </p:nvPicPr>
        <p:blipFill>
          <a:blip r:embed="rId10" cstate="print"/>
          <a:srcRect l="45699" t="20215" r="26344" b="49964"/>
          <a:stretch>
            <a:fillRect/>
          </a:stretch>
        </p:blipFill>
        <p:spPr bwMode="auto">
          <a:xfrm>
            <a:off x="4178710" y="1386348"/>
            <a:ext cx="2556387" cy="2045110"/>
          </a:xfrm>
          <a:prstGeom prst="rect">
            <a:avLst/>
          </a:prstGeom>
          <a:noFill/>
        </p:spPr>
      </p:pic>
      <p:pic>
        <p:nvPicPr>
          <p:cNvPr id="2061" name="Picture 13" descr="C:\Documents and Settings\Administrator\바탕 화면\Nwe템플릿\작업\PNG\메인퍼즐\01.png"/>
          <p:cNvPicPr>
            <a:picLocks noChangeAspect="1" noChangeArrowheads="1"/>
          </p:cNvPicPr>
          <p:nvPr/>
        </p:nvPicPr>
        <p:blipFill>
          <a:blip r:embed="rId11" cstate="print"/>
          <a:srcRect l="45269" t="22652" r="19893" b="48816"/>
          <a:stretch>
            <a:fillRect/>
          </a:stretch>
        </p:blipFill>
        <p:spPr bwMode="auto">
          <a:xfrm>
            <a:off x="4139381" y="1553497"/>
            <a:ext cx="3185651" cy="1956619"/>
          </a:xfrm>
          <a:prstGeom prst="rect">
            <a:avLst/>
          </a:prstGeom>
          <a:noFill/>
        </p:spPr>
      </p:pic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2176990" y="2519159"/>
            <a:ext cx="5234126" cy="9233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r"/>
            <a:r>
              <a:rPr kumimoji="0" lang="ko-KR" altLang="en-US" sz="5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itchFamily="18" charset="-127"/>
                <a:ea typeface="HY견고딕" pitchFamily="18" charset="-127"/>
              </a:rPr>
              <a:t>모의 해킹 </a:t>
            </a:r>
            <a:r>
              <a:rPr kumimoji="0" lang="en-US" altLang="ko-KR" sz="5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itchFamily="18" charset="-127"/>
                <a:ea typeface="HY견고딕" pitchFamily="18" charset="-127"/>
              </a:rPr>
              <a:t>1</a:t>
            </a:r>
            <a:r>
              <a:rPr kumimoji="0" lang="ko-KR" altLang="en-US" sz="5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itchFamily="18" charset="-127"/>
                <a:ea typeface="HY견고딕" pitchFamily="18" charset="-127"/>
              </a:rPr>
              <a:t>주차</a:t>
            </a:r>
          </a:p>
        </p:txBody>
      </p:sp>
      <p:sp>
        <p:nvSpPr>
          <p:cNvPr id="10" name="TextBox 9"/>
          <p:cNvSpPr txBox="1">
            <a:spLocks noChangeArrowheads="1"/>
          </p:cNvSpPr>
          <p:nvPr/>
        </p:nvSpPr>
        <p:spPr bwMode="auto">
          <a:xfrm>
            <a:off x="140366" y="3316084"/>
            <a:ext cx="2909771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kumimoji="0" lang="en-US" altLang="ko-KR" sz="2000" dirty="0">
                <a:latin typeface="HY견고딕" pitchFamily="18" charset="-127"/>
                <a:ea typeface="HY견고딕" pitchFamily="18" charset="-127"/>
              </a:rPr>
              <a:t> 1</a:t>
            </a:r>
            <a:r>
              <a:rPr kumimoji="0" lang="ko-KR" altLang="en-US" sz="2000" dirty="0">
                <a:latin typeface="HY견고딕" pitchFamily="18" charset="-127"/>
                <a:ea typeface="HY견고딕" pitchFamily="18" charset="-127"/>
              </a:rPr>
              <a:t>주차 </a:t>
            </a:r>
            <a:r>
              <a:rPr kumimoji="0" lang="en-US" altLang="ko-KR" sz="2000" dirty="0">
                <a:latin typeface="HY견고딕" pitchFamily="18" charset="-127"/>
                <a:ea typeface="HY견고딕" pitchFamily="18" charset="-127"/>
              </a:rPr>
              <a:t>SQL Injection</a:t>
            </a:r>
          </a:p>
          <a:p>
            <a:r>
              <a:rPr kumimoji="0" lang="ko-KR" altLang="en-US" sz="1200" dirty="0">
                <a:latin typeface="HY견고딕" pitchFamily="18" charset="-127"/>
                <a:ea typeface="HY견고딕" pitchFamily="18" charset="-127"/>
              </a:rPr>
              <a:t>정의 및 실습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0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0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400"/>
                            </p:stCondLst>
                            <p:childTnLst>
                              <p:par>
                                <p:cTn id="2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9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20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8"/>
          <p:cNvSpPr>
            <a:spLocks noChangeArrowheads="1"/>
          </p:cNvSpPr>
          <p:nvPr/>
        </p:nvSpPr>
        <p:spPr bwMode="auto">
          <a:xfrm rot="5400000">
            <a:off x="2093767" y="-2093767"/>
            <a:ext cx="6858002" cy="11045536"/>
          </a:xfrm>
          <a:prstGeom prst="rect">
            <a:avLst/>
          </a:prstGeom>
          <a:gradFill>
            <a:gsLst>
              <a:gs pos="0">
                <a:schemeClr val="bg2">
                  <a:lumMod val="60000"/>
                  <a:lumOff val="40000"/>
                </a:schemeClr>
              </a:gs>
              <a:gs pos="100000">
                <a:schemeClr val="bg1">
                  <a:alpha val="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03237" y="727073"/>
            <a:ext cx="7554451" cy="8162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600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SQL Injection</a:t>
            </a:r>
            <a:r>
              <a:rPr lang="ko-KR" altLang="en-US" sz="3600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의 종류</a:t>
            </a:r>
            <a:endParaRPr lang="en-US" altLang="ko-KR" sz="3600" dirty="0"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01665" y="1665962"/>
            <a:ext cx="7833179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/>
              <a:t>3. </a:t>
            </a:r>
            <a:r>
              <a:rPr lang="ko-KR" altLang="en-US" sz="3200" dirty="0"/>
              <a:t>두개 이상의 쿼리를 이용하는 </a:t>
            </a:r>
            <a:r>
              <a:rPr lang="en-US" altLang="ko-KR" sz="3200" dirty="0"/>
              <a:t>Union SQL Injection</a:t>
            </a:r>
          </a:p>
          <a:p>
            <a:r>
              <a:rPr lang="ko-KR" altLang="en-US" sz="2000" dirty="0"/>
              <a:t>유니언은 </a:t>
            </a:r>
            <a:r>
              <a:rPr lang="en-US" altLang="ko-KR" sz="2000" dirty="0"/>
              <a:t>2</a:t>
            </a:r>
            <a:r>
              <a:rPr lang="ko-KR" altLang="en-US" sz="2000" dirty="0"/>
              <a:t>개이상의 쿼리를 요청하여 결과를 얻는 연산자로 공격자는 이를 악용하여 원래의 요청에 한 개의 추가 쿼리를 삽입하여 정보를 얻어내는 방식이다</a:t>
            </a:r>
            <a:r>
              <a:rPr lang="en-US" altLang="ko-KR" sz="2000" dirty="0"/>
              <a:t>.</a:t>
            </a:r>
            <a:endParaRPr lang="en-US" altLang="ko-KR" sz="1600" dirty="0"/>
          </a:p>
          <a:p>
            <a:r>
              <a:rPr lang="en-US" altLang="ko-KR" sz="1600" dirty="0"/>
              <a:t>ex) </a:t>
            </a:r>
            <a:r>
              <a:rPr lang="en-US" altLang="ko-KR" sz="1600" dirty="0">
                <a:hlinkClick r:id="rId2"/>
              </a:rPr>
              <a:t>http://www.site.com/news.php?id=5</a:t>
            </a:r>
            <a:r>
              <a:rPr lang="en-US" altLang="ko-KR" sz="1600" dirty="0"/>
              <a:t> union all select 1 , </a:t>
            </a:r>
            <a:r>
              <a:rPr lang="en-US" altLang="ko-KR" sz="1600" dirty="0" err="1"/>
              <a:t>table_name</a:t>
            </a:r>
            <a:r>
              <a:rPr lang="en-US" altLang="ko-KR" sz="1600" dirty="0"/>
              <a:t> ,3 from </a:t>
            </a:r>
            <a:r>
              <a:rPr lang="en-US" altLang="ko-KR" sz="1600" dirty="0" err="1"/>
              <a:t>information_schema.tables</a:t>
            </a:r>
            <a:endParaRPr lang="en-US" altLang="ko-KR" sz="1600" dirty="0"/>
          </a:p>
          <a:p>
            <a:endParaRPr lang="en-US" altLang="ko-KR" sz="2000" dirty="0"/>
          </a:p>
          <a:p>
            <a:r>
              <a:rPr lang="en-US" altLang="ko-KR" sz="2000" dirty="0"/>
              <a:t>4. </a:t>
            </a:r>
            <a:r>
              <a:rPr lang="ko-KR" altLang="en-US" sz="2000" dirty="0"/>
              <a:t>쿼리 </a:t>
            </a:r>
            <a:r>
              <a:rPr lang="ko-KR" altLang="en-US" sz="2000" dirty="0" err="1"/>
              <a:t>가능엽를</a:t>
            </a:r>
            <a:r>
              <a:rPr lang="ko-KR" altLang="en-US" sz="2000" dirty="0"/>
              <a:t> 이용하는 </a:t>
            </a:r>
            <a:r>
              <a:rPr lang="en-US" altLang="ko-KR" sz="2000" dirty="0"/>
              <a:t>Blind SQL Injection</a:t>
            </a:r>
          </a:p>
          <a:p>
            <a:r>
              <a:rPr lang="ko-KR" altLang="en-US" sz="2000" dirty="0"/>
              <a:t>악의적인 문자열 삽입 대신 쿼리결과에 따라 정보를 취득하는 기법이다</a:t>
            </a:r>
            <a:r>
              <a:rPr lang="en-US" altLang="ko-KR" sz="2000" dirty="0"/>
              <a:t>.</a:t>
            </a:r>
          </a:p>
          <a:p>
            <a:r>
              <a:rPr lang="en-US" altLang="ko-KR" sz="2000" dirty="0"/>
              <a:t>-&gt; </a:t>
            </a:r>
            <a:r>
              <a:rPr lang="ko-KR" altLang="en-US" sz="1400" dirty="0"/>
              <a:t>에러가 없는 사이트에서는 위의 기법들을 사용 할 수 없기때문에 정상적인 방법으로 수행</a:t>
            </a:r>
            <a:endParaRPr lang="en-US" altLang="ko-KR" sz="1400" dirty="0"/>
          </a:p>
          <a:p>
            <a:r>
              <a:rPr lang="ko-KR" altLang="en-US" sz="1400" dirty="0"/>
              <a:t>쿼리가 수행된다면 취약점이 없다고 볼 수 있으나 쿼리가 수행되지 않는다면 공격가능성은 있다고 볼 수 있다</a:t>
            </a:r>
            <a:r>
              <a:rPr lang="en-US" altLang="ko-KR" sz="1400" dirty="0"/>
              <a:t>.</a:t>
            </a:r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36025653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8"/>
          <p:cNvSpPr>
            <a:spLocks noChangeArrowheads="1"/>
          </p:cNvSpPr>
          <p:nvPr/>
        </p:nvSpPr>
        <p:spPr bwMode="auto">
          <a:xfrm rot="5400000">
            <a:off x="2093767" y="-2093767"/>
            <a:ext cx="6858002" cy="11045536"/>
          </a:xfrm>
          <a:prstGeom prst="rect">
            <a:avLst/>
          </a:prstGeom>
          <a:gradFill>
            <a:gsLst>
              <a:gs pos="0">
                <a:schemeClr val="bg2">
                  <a:lumMod val="60000"/>
                  <a:lumOff val="40000"/>
                </a:schemeClr>
              </a:gs>
              <a:gs pos="100000">
                <a:schemeClr val="bg1">
                  <a:alpha val="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03237" y="727073"/>
            <a:ext cx="7554451" cy="8162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600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SQL Injection</a:t>
            </a:r>
            <a:r>
              <a:rPr lang="ko-KR" altLang="en-US" sz="3600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의 종류</a:t>
            </a:r>
            <a:endParaRPr lang="en-US" altLang="ko-KR" sz="3600" dirty="0"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20831" y="1771632"/>
            <a:ext cx="8723169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5. </a:t>
            </a:r>
            <a:r>
              <a:rPr lang="ko-KR" altLang="en-US" sz="2400" b="1" dirty="0"/>
              <a:t>저장 프로시저를 이용하는 </a:t>
            </a:r>
            <a:r>
              <a:rPr lang="en-US" altLang="ko-KR" sz="2400" b="1" dirty="0"/>
              <a:t>Stored Procedure SQL Injection</a:t>
            </a:r>
          </a:p>
          <a:p>
            <a:r>
              <a:rPr lang="ko-KR" altLang="en-US" sz="2400" b="1" dirty="0"/>
              <a:t>저장 프로시저</a:t>
            </a:r>
            <a:endParaRPr lang="en-US" altLang="ko-KR" sz="2400" b="1" dirty="0"/>
          </a:p>
          <a:p>
            <a:endParaRPr lang="en-US" altLang="ko-KR" sz="2400" b="1" dirty="0"/>
          </a:p>
          <a:p>
            <a:endParaRPr lang="en-US" altLang="ko-KR" sz="2400" b="1" dirty="0"/>
          </a:p>
          <a:p>
            <a:r>
              <a:rPr lang="en-US" altLang="ko-KR" sz="2400" b="1" dirty="0"/>
              <a:t>6.</a:t>
            </a:r>
            <a:r>
              <a:rPr lang="ko-KR" altLang="en-US" sz="2400" b="1" dirty="0"/>
              <a:t>타임 기반의 </a:t>
            </a:r>
            <a:r>
              <a:rPr lang="en-US" altLang="ko-KR" sz="2400" b="1" dirty="0"/>
              <a:t>Blind SQL Injection</a:t>
            </a:r>
          </a:p>
          <a:p>
            <a:r>
              <a:rPr lang="ko-KR" altLang="en-US" sz="2000" dirty="0"/>
              <a:t>쿼리결과를 특정 시간만큼 지연시키는 방법을 이용</a:t>
            </a:r>
            <a:endParaRPr lang="en-US" altLang="ko-KR" sz="1600" dirty="0"/>
          </a:p>
          <a:p>
            <a:r>
              <a:rPr lang="en-US" altLang="ko-KR" sz="1400" dirty="0"/>
              <a:t>ex) URL+ AND SLEEP(5) </a:t>
            </a:r>
            <a:r>
              <a:rPr lang="ko-KR" altLang="en-US" sz="1400" dirty="0"/>
              <a:t>이라고 </a:t>
            </a:r>
            <a:r>
              <a:rPr lang="ko-KR" altLang="en-US" sz="1400" dirty="0" err="1"/>
              <a:t>했을때</a:t>
            </a:r>
            <a:r>
              <a:rPr lang="ko-KR" altLang="en-US" sz="1400" dirty="0"/>
              <a:t> </a:t>
            </a:r>
            <a:r>
              <a:rPr lang="en-US" altLang="ko-KR" sz="1400" dirty="0"/>
              <a:t>5</a:t>
            </a:r>
            <a:r>
              <a:rPr lang="ko-KR" altLang="en-US" sz="1400" dirty="0"/>
              <a:t>초의 지연이 발생한다고 하면 쿼리가 제대로 들어가고 있다는 뜻이므로 취약점이 있다고 판단가능 만약 수행되지않고 빈 페이지만을 즉시 제공한다면 사용하는 </a:t>
            </a:r>
            <a:r>
              <a:rPr lang="en-US" altLang="ko-KR" sz="1400" dirty="0"/>
              <a:t>DB</a:t>
            </a:r>
            <a:r>
              <a:rPr lang="ko-KR" altLang="en-US" sz="1400" dirty="0"/>
              <a:t>가 </a:t>
            </a:r>
            <a:r>
              <a:rPr lang="en-US" altLang="ko-KR" sz="1400" dirty="0"/>
              <a:t>MySQL</a:t>
            </a:r>
            <a:r>
              <a:rPr lang="ko-KR" altLang="en-US" sz="1400" dirty="0"/>
              <a:t>이 아니라는 것을 유추해 볼 수 있다</a:t>
            </a:r>
            <a:r>
              <a:rPr lang="en-US" altLang="ko-KR" sz="1400" dirty="0"/>
              <a:t>.</a:t>
            </a:r>
          </a:p>
          <a:p>
            <a:endParaRPr lang="en-US" altLang="ko-KR" sz="1600" dirty="0"/>
          </a:p>
          <a:p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5561459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Documents and Settings\Administrator\바탕 화면\Nwe템플릿\작업\PNG\간지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1"/>
            <a:ext cx="9144000" cy="6858001"/>
          </a:xfrm>
          <a:prstGeom prst="rect">
            <a:avLst/>
          </a:prstGeom>
          <a:noFill/>
        </p:spPr>
      </p:pic>
      <p:pic>
        <p:nvPicPr>
          <p:cNvPr id="4100" name="Picture 4" descr="C:\Documents and Settings\Administrator\바탕 화면\Nwe템플릿\작업\PNG\간지-1.png"/>
          <p:cNvPicPr>
            <a:picLocks noChangeAspect="1" noChangeArrowheads="1"/>
          </p:cNvPicPr>
          <p:nvPr/>
        </p:nvPicPr>
        <p:blipFill>
          <a:blip r:embed="rId3" cstate="print"/>
          <a:srcRect l="48602" b="81935"/>
          <a:stretch>
            <a:fillRect/>
          </a:stretch>
        </p:blipFill>
        <p:spPr bwMode="auto">
          <a:xfrm>
            <a:off x="4444181" y="0"/>
            <a:ext cx="4699819" cy="1238865"/>
          </a:xfrm>
          <a:prstGeom prst="rect">
            <a:avLst/>
          </a:prstGeom>
          <a:noFill/>
        </p:spPr>
      </p:pic>
      <p:pic>
        <p:nvPicPr>
          <p:cNvPr id="4101" name="Picture 5" descr="C:\Documents and Settings\Administrator\바탕 화면\Nwe템플릿\작업\PNG\간지-2.png"/>
          <p:cNvPicPr>
            <a:picLocks noChangeAspect="1" noChangeArrowheads="1"/>
          </p:cNvPicPr>
          <p:nvPr/>
        </p:nvPicPr>
        <p:blipFill>
          <a:blip r:embed="rId4" cstate="print"/>
          <a:srcRect t="28351"/>
          <a:stretch>
            <a:fillRect/>
          </a:stretch>
        </p:blipFill>
        <p:spPr bwMode="auto">
          <a:xfrm>
            <a:off x="0" y="1944302"/>
            <a:ext cx="9144000" cy="4913698"/>
          </a:xfrm>
          <a:prstGeom prst="rect">
            <a:avLst/>
          </a:prstGeom>
          <a:noFill/>
        </p:spPr>
      </p:pic>
      <p:pic>
        <p:nvPicPr>
          <p:cNvPr id="4103" name="Picture 7" descr="C:\Documents and Settings\Administrator\바탕 화면\Nwe템플릿\작업\PNG\간지-6.png"/>
          <p:cNvPicPr>
            <a:picLocks noChangeAspect="1" noChangeArrowheads="1"/>
          </p:cNvPicPr>
          <p:nvPr/>
        </p:nvPicPr>
        <p:blipFill>
          <a:blip r:embed="rId5" cstate="print"/>
          <a:srcRect l="20860" t="56344" r="11290" b="40645"/>
          <a:stretch>
            <a:fillRect/>
          </a:stretch>
        </p:blipFill>
        <p:spPr bwMode="auto">
          <a:xfrm>
            <a:off x="1907458" y="3864077"/>
            <a:ext cx="6204155" cy="206478"/>
          </a:xfrm>
          <a:prstGeom prst="rect">
            <a:avLst/>
          </a:prstGeom>
          <a:noFill/>
        </p:spPr>
      </p:pic>
      <p:pic>
        <p:nvPicPr>
          <p:cNvPr id="4105" name="Picture 9" descr="C:\Documents and Settings\Administrator\바탕 화면\Nwe템플릿\작업\PNG\간지퍼즐\04.png"/>
          <p:cNvPicPr>
            <a:picLocks noChangeAspect="1" noChangeArrowheads="1"/>
          </p:cNvPicPr>
          <p:nvPr/>
        </p:nvPicPr>
        <p:blipFill>
          <a:blip r:embed="rId6" cstate="print"/>
          <a:srcRect l="41613" t="25950" r="39785" b="49677"/>
          <a:stretch>
            <a:fillRect/>
          </a:stretch>
        </p:blipFill>
        <p:spPr bwMode="auto">
          <a:xfrm>
            <a:off x="3805084" y="1779639"/>
            <a:ext cx="1700981" cy="1671484"/>
          </a:xfrm>
          <a:prstGeom prst="rect">
            <a:avLst/>
          </a:prstGeom>
          <a:noFill/>
        </p:spPr>
      </p:pic>
      <p:pic>
        <p:nvPicPr>
          <p:cNvPr id="4106" name="Picture 10" descr="C:\Documents and Settings\Administrator\바탕 화면\Nwe템플릿\작업\PNG\간지퍼즐\01.png"/>
          <p:cNvPicPr>
            <a:picLocks noChangeAspect="1" noChangeArrowheads="1"/>
          </p:cNvPicPr>
          <p:nvPr/>
        </p:nvPicPr>
        <p:blipFill>
          <a:blip r:embed="rId7" cstate="print"/>
          <a:srcRect l="57204" t="9462" r="26022" b="70323"/>
          <a:stretch>
            <a:fillRect/>
          </a:stretch>
        </p:blipFill>
        <p:spPr bwMode="auto">
          <a:xfrm>
            <a:off x="5230761" y="648929"/>
            <a:ext cx="1533833" cy="1386348"/>
          </a:xfrm>
          <a:prstGeom prst="rect">
            <a:avLst/>
          </a:prstGeom>
          <a:noFill/>
        </p:spPr>
      </p:pic>
      <p:pic>
        <p:nvPicPr>
          <p:cNvPr id="4107" name="Picture 11" descr="C:\Documents and Settings\Administrator\바탕 화면\Nwe템플릿\작업\PNG\간지퍼즐\02.png"/>
          <p:cNvPicPr>
            <a:picLocks noChangeAspect="1" noChangeArrowheads="1"/>
          </p:cNvPicPr>
          <p:nvPr/>
        </p:nvPicPr>
        <p:blipFill>
          <a:blip r:embed="rId8" cstate="print"/>
          <a:srcRect l="36344" r="42903" b="50538"/>
          <a:stretch>
            <a:fillRect/>
          </a:stretch>
        </p:blipFill>
        <p:spPr bwMode="auto">
          <a:xfrm>
            <a:off x="3323303" y="-52754"/>
            <a:ext cx="1897626" cy="3392129"/>
          </a:xfrm>
          <a:prstGeom prst="rect">
            <a:avLst/>
          </a:prstGeom>
          <a:noFill/>
        </p:spPr>
      </p:pic>
      <p:pic>
        <p:nvPicPr>
          <p:cNvPr id="4108" name="Picture 12" descr="C:\Documents and Settings\Administrator\바탕 화면\Nwe템플릿\작업\PNG\간지퍼즐\03.png"/>
          <p:cNvPicPr>
            <a:picLocks noChangeAspect="1" noChangeArrowheads="1"/>
          </p:cNvPicPr>
          <p:nvPr/>
        </p:nvPicPr>
        <p:blipFill>
          <a:blip r:embed="rId9" cstate="print"/>
          <a:srcRect l="43118" r="19893" b="78781"/>
          <a:stretch>
            <a:fillRect/>
          </a:stretch>
        </p:blipFill>
        <p:spPr bwMode="auto">
          <a:xfrm>
            <a:off x="3942735" y="0"/>
            <a:ext cx="3382297" cy="1455174"/>
          </a:xfrm>
          <a:prstGeom prst="rect">
            <a:avLst/>
          </a:prstGeom>
          <a:noFill/>
        </p:spPr>
      </p:pic>
      <p:grpSp>
        <p:nvGrpSpPr>
          <p:cNvPr id="13" name="그룹 12"/>
          <p:cNvGrpSpPr/>
          <p:nvPr/>
        </p:nvGrpSpPr>
        <p:grpSpPr>
          <a:xfrm>
            <a:off x="1435510" y="2812026"/>
            <a:ext cx="1288025" cy="1229032"/>
            <a:chOff x="1435510" y="2812026"/>
            <a:chExt cx="1288025" cy="1229032"/>
          </a:xfrm>
        </p:grpSpPr>
        <p:pic>
          <p:nvPicPr>
            <p:cNvPr id="4104" name="Picture 8" descr="C:\Documents and Settings\Administrator\바탕 화면\Nwe템플릿\작업\PNG\간지-5.png"/>
            <p:cNvPicPr>
              <a:picLocks noChangeAspect="1" noChangeArrowheads="1"/>
            </p:cNvPicPr>
            <p:nvPr/>
          </p:nvPicPr>
          <p:blipFill>
            <a:blip r:embed="rId10" cstate="print"/>
            <a:srcRect l="15699" t="41004" r="70215" b="41075"/>
            <a:stretch>
              <a:fillRect/>
            </a:stretch>
          </p:blipFill>
          <p:spPr bwMode="auto">
            <a:xfrm>
              <a:off x="1435510" y="2812026"/>
              <a:ext cx="1288025" cy="1229032"/>
            </a:xfrm>
            <a:prstGeom prst="rect">
              <a:avLst/>
            </a:prstGeom>
            <a:noFill/>
          </p:spPr>
        </p:pic>
        <p:sp>
          <p:nvSpPr>
            <p:cNvPr id="12" name="TextBox 11"/>
            <p:cNvSpPr txBox="1">
              <a:spLocks noChangeArrowheads="1"/>
            </p:cNvSpPr>
            <p:nvPr/>
          </p:nvSpPr>
          <p:spPr bwMode="auto">
            <a:xfrm>
              <a:off x="1698642" y="3125358"/>
              <a:ext cx="473206" cy="6463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3600" dirty="0">
                  <a:solidFill>
                    <a:schemeClr val="bg1"/>
                  </a:solidFill>
                  <a:latin typeface="HY견고딕" pitchFamily="18" charset="-127"/>
                  <a:ea typeface="HY견고딕" pitchFamily="18" charset="-127"/>
                </a:rPr>
                <a:t>3</a:t>
              </a:r>
              <a:endParaRPr lang="ko-KR" altLang="en-US" sz="3600" dirty="0">
                <a:solidFill>
                  <a:schemeClr val="bg1"/>
                </a:solidFill>
                <a:latin typeface="HY견고딕" pitchFamily="18" charset="-127"/>
                <a:ea typeface="HY견고딕" pitchFamily="18" charset="-127"/>
              </a:endParaRPr>
            </a:p>
          </p:txBody>
        </p:sp>
      </p:grpSp>
      <p:sp>
        <p:nvSpPr>
          <p:cNvPr id="11" name="Text Box 8"/>
          <p:cNvSpPr txBox="1">
            <a:spLocks noChangeArrowheads="1"/>
          </p:cNvSpPr>
          <p:nvPr/>
        </p:nvSpPr>
        <p:spPr bwMode="auto">
          <a:xfrm>
            <a:off x="2536446" y="3294369"/>
            <a:ext cx="1382110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ko-KR" altLang="en-US" sz="4000" dirty="0">
                <a:latin typeface="HY견고딕" pitchFamily="18" charset="-127"/>
                <a:ea typeface="HY견고딕" pitchFamily="18" charset="-127"/>
              </a:rPr>
              <a:t> 실습</a:t>
            </a:r>
            <a:endParaRPr lang="en-US" altLang="ko-KR" sz="4000" dirty="0">
              <a:latin typeface="HY견고딕" pitchFamily="18" charset="-127"/>
              <a:ea typeface="HY견고딕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14264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2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4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600"/>
                            </p:stCondLst>
                            <p:childTnLst>
                              <p:par>
                                <p:cTn id="24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4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41663" y="872836"/>
            <a:ext cx="23391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/>
              <a:t>공격 실습</a:t>
            </a:r>
            <a:r>
              <a:rPr lang="en-US" altLang="ko-KR" sz="3600" dirty="0"/>
              <a:t>.</a:t>
            </a:r>
            <a:endParaRPr lang="ko-KR" altLang="en-US" sz="3600" dirty="0"/>
          </a:p>
        </p:txBody>
      </p:sp>
      <p:sp>
        <p:nvSpPr>
          <p:cNvPr id="3" name="TextBox 2"/>
          <p:cNvSpPr txBox="1"/>
          <p:nvPr/>
        </p:nvSpPr>
        <p:spPr>
          <a:xfrm>
            <a:off x="696191" y="2192482"/>
            <a:ext cx="8212505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http://killsia.tistory.com/entry/No9-SQL</a:t>
            </a:r>
            <a:r>
              <a:rPr lang="ko-KR" altLang="en-US" dirty="0" err="1"/>
              <a:t>인젝션</a:t>
            </a:r>
            <a:r>
              <a:rPr lang="en-US" altLang="ko-KR" dirty="0"/>
              <a:t>-</a:t>
            </a:r>
            <a:r>
              <a:rPr lang="ko-KR" altLang="en-US" dirty="0"/>
              <a:t>방어법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쿼리에 </a:t>
            </a:r>
            <a:r>
              <a:rPr lang="en-US" altLang="ko-KR" dirty="0"/>
              <a:t>order by</a:t>
            </a:r>
            <a:r>
              <a:rPr lang="ko-KR" altLang="en-US" dirty="0"/>
              <a:t>를 사용해서 필드가 몇 개인지 볼 수 있는 방법도 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+ </a:t>
            </a:r>
            <a:r>
              <a:rPr lang="ko-KR" altLang="en-US" dirty="0" err="1"/>
              <a:t>모의해킹책</a:t>
            </a:r>
            <a:r>
              <a:rPr lang="ko-KR" altLang="en-US" dirty="0"/>
              <a:t> </a:t>
            </a:r>
            <a:r>
              <a:rPr lang="en-US" altLang="ko-KR" dirty="0"/>
              <a:t>68</a:t>
            </a:r>
            <a:r>
              <a:rPr lang="ko-KR" altLang="en-US" dirty="0"/>
              <a:t>페이지 이후</a:t>
            </a:r>
            <a:r>
              <a:rPr lang="en-US" altLang="ko-KR" dirty="0"/>
              <a:t>.. </a:t>
            </a:r>
            <a:r>
              <a:rPr lang="ko-KR" altLang="en-US" dirty="0"/>
              <a:t>하다가 못했습니다</a:t>
            </a:r>
            <a:r>
              <a:rPr lang="en-US" altLang="ko-KR" dirty="0"/>
              <a:t>. </a:t>
            </a:r>
            <a:r>
              <a:rPr lang="ko-KR" altLang="en-US"/>
              <a:t>다음주에 이어서 진행 예정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6685743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0945" y="499196"/>
            <a:ext cx="3429000" cy="1952625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90700"/>
            <a:ext cx="9144000" cy="187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7181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Documents and Settings\Administrator\바탕 화면\Nwe템플릿\작업\PNG\ending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pic>
        <p:nvPicPr>
          <p:cNvPr id="5123" name="Picture 3" descr="C:\Documents and Settings\Administrator\바탕 화면\Nwe템플릿\작업\PNG\ending-1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pic>
        <p:nvPicPr>
          <p:cNvPr id="5124" name="Picture 4" descr="C:\Documents and Settings\Administrator\바탕 화면\Nwe템플릿\작업\PNG\ending-2.png"/>
          <p:cNvPicPr>
            <a:picLocks noChangeAspect="1" noChangeArrowheads="1"/>
          </p:cNvPicPr>
          <p:nvPr/>
        </p:nvPicPr>
        <p:blipFill>
          <a:blip r:embed="rId4" cstate="print"/>
          <a:srcRect l="18172" t="53333" r="18065"/>
          <a:stretch>
            <a:fillRect/>
          </a:stretch>
        </p:blipFill>
        <p:spPr bwMode="auto">
          <a:xfrm>
            <a:off x="1661652" y="3657600"/>
            <a:ext cx="5830529" cy="3200400"/>
          </a:xfrm>
          <a:prstGeom prst="rect">
            <a:avLst/>
          </a:prstGeom>
          <a:noFill/>
        </p:spPr>
      </p:pic>
      <p:pic>
        <p:nvPicPr>
          <p:cNvPr id="5125" name="Picture 5" descr="C:\Documents and Settings\Administrator\바탕 화면\Nwe템플릿\작업\PNG\ending-3png.png"/>
          <p:cNvPicPr>
            <a:picLocks noChangeAspect="1" noChangeArrowheads="1"/>
          </p:cNvPicPr>
          <p:nvPr/>
        </p:nvPicPr>
        <p:blipFill>
          <a:blip r:embed="rId5" cstate="print"/>
          <a:srcRect l="29785" t="44875" r="27849" b="28889"/>
          <a:stretch>
            <a:fillRect/>
          </a:stretch>
        </p:blipFill>
        <p:spPr bwMode="auto">
          <a:xfrm>
            <a:off x="2723535" y="3077497"/>
            <a:ext cx="3873910" cy="1799303"/>
          </a:xfrm>
          <a:prstGeom prst="rect">
            <a:avLst/>
          </a:prstGeom>
          <a:noFill/>
        </p:spPr>
      </p:pic>
      <p:pic>
        <p:nvPicPr>
          <p:cNvPr id="5127" name="Picture 7" descr="C:\Documents and Settings\Administrator\바탕 화면\Nwe템플릿\작업\PNG\ending-5.png"/>
          <p:cNvPicPr>
            <a:picLocks noChangeAspect="1" noChangeArrowheads="1"/>
          </p:cNvPicPr>
          <p:nvPr/>
        </p:nvPicPr>
        <p:blipFill>
          <a:blip r:embed="rId6" cstate="print"/>
          <a:srcRect l="6667" t="8889"/>
          <a:stretch>
            <a:fillRect/>
          </a:stretch>
        </p:blipFill>
        <p:spPr bwMode="auto">
          <a:xfrm>
            <a:off x="609600" y="640773"/>
            <a:ext cx="8534400" cy="6248400"/>
          </a:xfrm>
          <a:prstGeom prst="rect">
            <a:avLst/>
          </a:prstGeom>
          <a:noFill/>
        </p:spPr>
      </p:pic>
      <p:pic>
        <p:nvPicPr>
          <p:cNvPr id="5131" name="Picture 11" descr="C:\Documents and Settings\Administrator\바탕 화면\Nwe템플릿\작업\PNG\엔딩퍼즐\02.png"/>
          <p:cNvPicPr>
            <a:picLocks noChangeAspect="1" noChangeArrowheads="1"/>
          </p:cNvPicPr>
          <p:nvPr/>
        </p:nvPicPr>
        <p:blipFill>
          <a:blip r:embed="rId7" cstate="print"/>
          <a:srcRect l="74409" b="65878"/>
          <a:stretch>
            <a:fillRect/>
          </a:stretch>
        </p:blipFill>
        <p:spPr bwMode="auto">
          <a:xfrm>
            <a:off x="6803923" y="0"/>
            <a:ext cx="2340077" cy="2340077"/>
          </a:xfrm>
          <a:prstGeom prst="rect">
            <a:avLst/>
          </a:prstGeom>
          <a:noFill/>
        </p:spPr>
      </p:pic>
      <p:pic>
        <p:nvPicPr>
          <p:cNvPr id="5132" name="Picture 12" descr="C:\Documents and Settings\Administrator\바탕 화면\Nwe템플릿\작업\PNG\엔딩퍼즐\03.png"/>
          <p:cNvPicPr>
            <a:picLocks noChangeAspect="1" noChangeArrowheads="1"/>
          </p:cNvPicPr>
          <p:nvPr/>
        </p:nvPicPr>
        <p:blipFill>
          <a:blip r:embed="rId8" cstate="print"/>
          <a:srcRect r="71721" b="51827"/>
          <a:stretch>
            <a:fillRect/>
          </a:stretch>
        </p:blipFill>
        <p:spPr bwMode="auto">
          <a:xfrm>
            <a:off x="0" y="0"/>
            <a:ext cx="2585884" cy="3303639"/>
          </a:xfrm>
          <a:prstGeom prst="rect">
            <a:avLst/>
          </a:prstGeom>
          <a:noFill/>
        </p:spPr>
      </p:pic>
      <p:pic>
        <p:nvPicPr>
          <p:cNvPr id="5129" name="Picture 9" descr="C:\Documents and Settings\Administrator\바탕 화면\Nwe템플릿\작업\PNG\엔딩퍼즐\04.png"/>
          <p:cNvPicPr>
            <a:picLocks noChangeAspect="1" noChangeArrowheads="1"/>
          </p:cNvPicPr>
          <p:nvPr/>
        </p:nvPicPr>
        <p:blipFill>
          <a:blip r:embed="rId9" cstate="print"/>
          <a:srcRect r="18602" b="70036"/>
          <a:stretch>
            <a:fillRect/>
          </a:stretch>
        </p:blipFill>
        <p:spPr bwMode="auto">
          <a:xfrm>
            <a:off x="0" y="0"/>
            <a:ext cx="7443019" cy="2054942"/>
          </a:xfrm>
          <a:prstGeom prst="rect">
            <a:avLst/>
          </a:prstGeom>
          <a:noFill/>
        </p:spPr>
      </p:pic>
      <p:pic>
        <p:nvPicPr>
          <p:cNvPr id="5130" name="Picture 10" descr="C:\Documents and Settings\Administrator\바탕 화면\Nwe템플릿\작업\PNG\엔딩퍼즐\01.png"/>
          <p:cNvPicPr>
            <a:picLocks noChangeAspect="1" noChangeArrowheads="1"/>
          </p:cNvPicPr>
          <p:nvPr/>
        </p:nvPicPr>
        <p:blipFill>
          <a:blip r:embed="rId10" cstate="print"/>
          <a:srcRect b="66738"/>
          <a:stretch>
            <a:fillRect/>
          </a:stretch>
        </p:blipFill>
        <p:spPr bwMode="auto">
          <a:xfrm>
            <a:off x="0" y="0"/>
            <a:ext cx="9144000" cy="2281084"/>
          </a:xfrm>
          <a:prstGeom prst="rect">
            <a:avLst/>
          </a:prstGeom>
          <a:noFill/>
        </p:spPr>
      </p:pic>
      <p:sp>
        <p:nvSpPr>
          <p:cNvPr id="11" name="TextBox 10"/>
          <p:cNvSpPr txBox="1">
            <a:spLocks noChangeArrowheads="1"/>
          </p:cNvSpPr>
          <p:nvPr/>
        </p:nvSpPr>
        <p:spPr bwMode="auto">
          <a:xfrm>
            <a:off x="2034253" y="1038833"/>
            <a:ext cx="5264150" cy="1311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kumimoji="0" lang="ko-KR" altLang="en-US" sz="8000">
                <a:solidFill>
                  <a:schemeClr val="bg1"/>
                </a:solidFill>
                <a:latin typeface="HY견고딕" pitchFamily="18" charset="-127"/>
                <a:ea typeface="HY견고딕" pitchFamily="18" charset="-127"/>
              </a:rPr>
              <a:t>감사합니다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7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1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5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600"/>
                            </p:stCondLst>
                            <p:childTnLst>
                              <p:par>
                                <p:cTn id="3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Documents and Settings\Administrator\바탕 화면\Nwe템플릿\작업\PNG\목차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243739"/>
            <a:ext cx="9144000" cy="6858000"/>
          </a:xfrm>
          <a:prstGeom prst="rect">
            <a:avLst/>
          </a:prstGeom>
          <a:noFill/>
        </p:spPr>
      </p:pic>
      <p:pic>
        <p:nvPicPr>
          <p:cNvPr id="3075" name="Picture 3" descr="C:\Documents and Settings\Administrator\바탕 화면\Nwe템플릿\작업\PNG\목차-1.png"/>
          <p:cNvPicPr>
            <a:picLocks noChangeAspect="1" noChangeArrowheads="1"/>
          </p:cNvPicPr>
          <p:nvPr/>
        </p:nvPicPr>
        <p:blipFill>
          <a:blip r:embed="rId3" cstate="print"/>
          <a:srcRect r="40753" b="52832"/>
          <a:stretch>
            <a:fillRect/>
          </a:stretch>
        </p:blipFill>
        <p:spPr bwMode="auto">
          <a:xfrm>
            <a:off x="0" y="0"/>
            <a:ext cx="5417574" cy="3234813"/>
          </a:xfrm>
          <a:prstGeom prst="rect">
            <a:avLst/>
          </a:prstGeom>
          <a:noFill/>
        </p:spPr>
      </p:pic>
      <p:pic>
        <p:nvPicPr>
          <p:cNvPr id="3076" name="Picture 4" descr="C:\Documents and Settings\Administrator\바탕 화면\Nwe템플릿\작업\PNG\목차-2.png"/>
          <p:cNvPicPr>
            <a:picLocks noChangeAspect="1" noChangeArrowheads="1"/>
          </p:cNvPicPr>
          <p:nvPr/>
        </p:nvPicPr>
        <p:blipFill>
          <a:blip r:embed="rId4" cstate="print"/>
          <a:srcRect r="62000"/>
          <a:stretch>
            <a:fillRect/>
          </a:stretch>
        </p:blipFill>
        <p:spPr bwMode="auto">
          <a:xfrm>
            <a:off x="-71780" y="0"/>
            <a:ext cx="3474720" cy="6858000"/>
          </a:xfrm>
          <a:prstGeom prst="rect">
            <a:avLst/>
          </a:prstGeom>
          <a:noFill/>
        </p:spPr>
      </p:pic>
      <p:pic>
        <p:nvPicPr>
          <p:cNvPr id="3077" name="Picture 5" descr="C:\Documents and Settings\Administrator\바탕 화면\Nwe템플릿\작업\PNG\목차-3.png"/>
          <p:cNvPicPr>
            <a:picLocks noChangeAspect="1" noChangeArrowheads="1"/>
          </p:cNvPicPr>
          <p:nvPr/>
        </p:nvPicPr>
        <p:blipFill>
          <a:blip r:embed="rId5" cstate="print"/>
          <a:srcRect l="55368" t="43509"/>
          <a:stretch>
            <a:fillRect/>
          </a:stretch>
        </p:blipFill>
        <p:spPr bwMode="auto">
          <a:xfrm>
            <a:off x="5062888" y="3106924"/>
            <a:ext cx="4081112" cy="3874168"/>
          </a:xfrm>
          <a:prstGeom prst="rect">
            <a:avLst/>
          </a:prstGeom>
          <a:noFill/>
        </p:spPr>
      </p:pic>
      <p:pic>
        <p:nvPicPr>
          <p:cNvPr id="3079" name="Picture 7" descr="C:\Documents and Settings\Administrator\바탕 화면\Nwe템플릿\작업\PNG\목차-5.png"/>
          <p:cNvPicPr>
            <a:picLocks noChangeAspect="1" noChangeArrowheads="1"/>
          </p:cNvPicPr>
          <p:nvPr/>
        </p:nvPicPr>
        <p:blipFill>
          <a:blip r:embed="rId6" cstate="print"/>
          <a:srcRect l="3474" t="3228" r="82211" b="84842"/>
          <a:stretch>
            <a:fillRect/>
          </a:stretch>
        </p:blipFill>
        <p:spPr bwMode="auto">
          <a:xfrm>
            <a:off x="428325" y="221381"/>
            <a:ext cx="1309035" cy="818147"/>
          </a:xfrm>
          <a:prstGeom prst="rect">
            <a:avLst/>
          </a:prstGeom>
          <a:noFill/>
        </p:spPr>
      </p:pic>
      <p:pic>
        <p:nvPicPr>
          <p:cNvPr id="12" name="Picture 7" descr="C:\Documents and Settings\Administrator\바탕 화면\Nwe템플릿\작업\PNG\간지-6.png"/>
          <p:cNvPicPr>
            <a:picLocks noChangeAspect="1" noChangeArrowheads="1"/>
          </p:cNvPicPr>
          <p:nvPr/>
        </p:nvPicPr>
        <p:blipFill>
          <a:blip r:embed="rId7" cstate="print"/>
          <a:srcRect l="29785" t="56344" r="11290" b="40645"/>
          <a:stretch>
            <a:fillRect/>
          </a:stretch>
        </p:blipFill>
        <p:spPr bwMode="auto">
          <a:xfrm>
            <a:off x="3195483" y="2015613"/>
            <a:ext cx="5388077" cy="206478"/>
          </a:xfrm>
          <a:prstGeom prst="rect">
            <a:avLst/>
          </a:prstGeom>
          <a:noFill/>
        </p:spPr>
      </p:pic>
      <p:grpSp>
        <p:nvGrpSpPr>
          <p:cNvPr id="32" name="그룹 31"/>
          <p:cNvGrpSpPr/>
          <p:nvPr/>
        </p:nvGrpSpPr>
        <p:grpSpPr>
          <a:xfrm>
            <a:off x="2812026" y="1197660"/>
            <a:ext cx="1032387" cy="985102"/>
            <a:chOff x="2762866" y="1217324"/>
            <a:chExt cx="1032387" cy="985102"/>
          </a:xfrm>
        </p:grpSpPr>
        <p:pic>
          <p:nvPicPr>
            <p:cNvPr id="13" name="Picture 8" descr="C:\Documents and Settings\Administrator\바탕 화면\Nwe템플릿\작업\PNG\간지-5.png"/>
            <p:cNvPicPr>
              <a:picLocks noChangeAspect="1" noChangeArrowheads="1"/>
            </p:cNvPicPr>
            <p:nvPr/>
          </p:nvPicPr>
          <p:blipFill>
            <a:blip r:embed="rId8" cstate="print"/>
            <a:srcRect l="15699" t="41004" r="70215" b="41075"/>
            <a:stretch>
              <a:fillRect/>
            </a:stretch>
          </p:blipFill>
          <p:spPr bwMode="auto">
            <a:xfrm>
              <a:off x="2762866" y="1217324"/>
              <a:ext cx="1032387" cy="985102"/>
            </a:xfrm>
            <a:prstGeom prst="rect">
              <a:avLst/>
            </a:prstGeom>
            <a:noFill/>
          </p:spPr>
        </p:pic>
        <p:sp>
          <p:nvSpPr>
            <p:cNvPr id="23" name="TextBox 22"/>
            <p:cNvSpPr txBox="1">
              <a:spLocks noChangeArrowheads="1"/>
            </p:cNvSpPr>
            <p:nvPr/>
          </p:nvSpPr>
          <p:spPr bwMode="auto">
            <a:xfrm>
              <a:off x="2937507" y="1424376"/>
              <a:ext cx="441325" cy="5842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HY견고딕" pitchFamily="18" charset="-127"/>
                  <a:ea typeface="HY견고딕" pitchFamily="18" charset="-127"/>
                </a:rPr>
                <a:t>1</a:t>
              </a:r>
              <a:endParaRPr lang="ko-KR" altLang="en-US" sz="3200" dirty="0">
                <a:solidFill>
                  <a:schemeClr val="bg1"/>
                </a:solidFill>
                <a:latin typeface="HY견고딕" pitchFamily="18" charset="-127"/>
                <a:ea typeface="HY견고딕" pitchFamily="18" charset="-127"/>
              </a:endParaRPr>
            </a:p>
          </p:txBody>
        </p:sp>
      </p:grpSp>
      <p:sp>
        <p:nvSpPr>
          <p:cNvPr id="22" name="Text Box 8"/>
          <p:cNvSpPr txBox="1">
            <a:spLocks noChangeArrowheads="1"/>
          </p:cNvSpPr>
          <p:nvPr/>
        </p:nvSpPr>
        <p:spPr bwMode="auto">
          <a:xfrm>
            <a:off x="3903130" y="1554059"/>
            <a:ext cx="3842719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ko-KR" altLang="en-US" sz="3200" dirty="0">
                <a:latin typeface="HY견고딕" pitchFamily="18" charset="-127"/>
                <a:ea typeface="HY견고딕" pitchFamily="18" charset="-127"/>
              </a:rPr>
              <a:t>간단한 </a:t>
            </a:r>
            <a:r>
              <a:rPr lang="en-US" altLang="ko-KR" sz="3200" dirty="0">
                <a:latin typeface="HY견고딕" pitchFamily="18" charset="-127"/>
                <a:ea typeface="HY견고딕" pitchFamily="18" charset="-127"/>
              </a:rPr>
              <a:t>SQL</a:t>
            </a:r>
            <a:r>
              <a:rPr lang="ko-KR" altLang="en-US" sz="3200" dirty="0">
                <a:latin typeface="HY견고딕" pitchFamily="18" charset="-127"/>
                <a:ea typeface="HY견고딕" pitchFamily="18" charset="-127"/>
              </a:rPr>
              <a:t>문 설명</a:t>
            </a:r>
            <a:endParaRPr lang="en-US" altLang="ko-KR" sz="3200" dirty="0">
              <a:latin typeface="HY견고딕" pitchFamily="18" charset="-127"/>
              <a:ea typeface="HY견고딕" pitchFamily="18" charset="-127"/>
            </a:endParaRPr>
          </a:p>
        </p:txBody>
      </p:sp>
      <p:pic>
        <p:nvPicPr>
          <p:cNvPr id="37" name="Picture 7" descr="C:\Documents and Settings\Administrator\바탕 화면\Nwe템플릿\작업\PNG\간지-6.png"/>
          <p:cNvPicPr>
            <a:picLocks noChangeAspect="1" noChangeArrowheads="1"/>
          </p:cNvPicPr>
          <p:nvPr/>
        </p:nvPicPr>
        <p:blipFill>
          <a:blip r:embed="rId7" cstate="print"/>
          <a:srcRect l="29785" t="56344" r="11290" b="40645"/>
          <a:stretch>
            <a:fillRect/>
          </a:stretch>
        </p:blipFill>
        <p:spPr bwMode="auto">
          <a:xfrm>
            <a:off x="2660612" y="3806250"/>
            <a:ext cx="5388077" cy="206478"/>
          </a:xfrm>
          <a:prstGeom prst="rect">
            <a:avLst/>
          </a:prstGeom>
          <a:noFill/>
        </p:spPr>
      </p:pic>
      <p:grpSp>
        <p:nvGrpSpPr>
          <p:cNvPr id="39" name="그룹 38"/>
          <p:cNvGrpSpPr/>
          <p:nvPr/>
        </p:nvGrpSpPr>
        <p:grpSpPr>
          <a:xfrm>
            <a:off x="2277155" y="2988297"/>
            <a:ext cx="1032387" cy="985102"/>
            <a:chOff x="2762866" y="1217324"/>
            <a:chExt cx="1032387" cy="985102"/>
          </a:xfrm>
        </p:grpSpPr>
        <p:pic>
          <p:nvPicPr>
            <p:cNvPr id="40" name="Picture 8" descr="C:\Documents and Settings\Administrator\바탕 화면\Nwe템플릿\작업\PNG\간지-5.png"/>
            <p:cNvPicPr>
              <a:picLocks noChangeAspect="1" noChangeArrowheads="1"/>
            </p:cNvPicPr>
            <p:nvPr/>
          </p:nvPicPr>
          <p:blipFill>
            <a:blip r:embed="rId8" cstate="print"/>
            <a:srcRect l="15699" t="41004" r="70215" b="41075"/>
            <a:stretch>
              <a:fillRect/>
            </a:stretch>
          </p:blipFill>
          <p:spPr bwMode="auto">
            <a:xfrm>
              <a:off x="2762866" y="1217324"/>
              <a:ext cx="1032387" cy="985102"/>
            </a:xfrm>
            <a:prstGeom prst="rect">
              <a:avLst/>
            </a:prstGeom>
            <a:noFill/>
          </p:spPr>
        </p:pic>
        <p:sp>
          <p:nvSpPr>
            <p:cNvPr id="41" name="TextBox 40"/>
            <p:cNvSpPr txBox="1">
              <a:spLocks noChangeArrowheads="1"/>
            </p:cNvSpPr>
            <p:nvPr/>
          </p:nvSpPr>
          <p:spPr bwMode="auto">
            <a:xfrm>
              <a:off x="2937507" y="1424376"/>
              <a:ext cx="441325" cy="5842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HY견고딕" pitchFamily="18" charset="-127"/>
                  <a:ea typeface="HY견고딕" pitchFamily="18" charset="-127"/>
                </a:rPr>
                <a:t>2</a:t>
              </a:r>
              <a:endParaRPr lang="ko-KR" altLang="en-US" sz="3200" dirty="0">
                <a:solidFill>
                  <a:schemeClr val="bg1"/>
                </a:solidFill>
                <a:latin typeface="HY견고딕" pitchFamily="18" charset="-127"/>
                <a:ea typeface="HY견고딕" pitchFamily="18" charset="-127"/>
              </a:endParaRPr>
            </a:p>
          </p:txBody>
        </p:sp>
      </p:grpSp>
      <p:sp>
        <p:nvSpPr>
          <p:cNvPr id="38" name="Text Box 8"/>
          <p:cNvSpPr txBox="1">
            <a:spLocks noChangeArrowheads="1"/>
          </p:cNvSpPr>
          <p:nvPr/>
        </p:nvSpPr>
        <p:spPr bwMode="auto">
          <a:xfrm>
            <a:off x="3368259" y="3344696"/>
            <a:ext cx="3496004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altLang="ko-KR" sz="3200" dirty="0">
                <a:latin typeface="HY견고딕" pitchFamily="18" charset="-127"/>
                <a:ea typeface="HY견고딕" pitchFamily="18" charset="-127"/>
              </a:rPr>
              <a:t>SQL </a:t>
            </a:r>
            <a:r>
              <a:rPr lang="ko-KR" altLang="en-US" sz="3200" dirty="0" err="1">
                <a:latin typeface="HY견고딕" pitchFamily="18" charset="-127"/>
                <a:ea typeface="HY견고딕" pitchFamily="18" charset="-127"/>
              </a:rPr>
              <a:t>인젝션</a:t>
            </a:r>
            <a:endParaRPr lang="en-US" altLang="ko-KR" sz="3200" dirty="0">
              <a:latin typeface="HY견고딕" pitchFamily="18" charset="-127"/>
              <a:ea typeface="HY견고딕" pitchFamily="18" charset="-127"/>
            </a:endParaRPr>
          </a:p>
        </p:txBody>
      </p:sp>
      <p:pic>
        <p:nvPicPr>
          <p:cNvPr id="42" name="Picture 7" descr="C:\Documents and Settings\Administrator\바탕 화면\Nwe템플릿\작업\PNG\간지-6.png"/>
          <p:cNvPicPr>
            <a:picLocks noChangeAspect="1" noChangeArrowheads="1"/>
          </p:cNvPicPr>
          <p:nvPr/>
        </p:nvPicPr>
        <p:blipFill>
          <a:blip r:embed="rId7" cstate="print"/>
          <a:srcRect l="29785" t="56344" r="11290" b="40645"/>
          <a:stretch>
            <a:fillRect/>
          </a:stretch>
        </p:blipFill>
        <p:spPr bwMode="auto">
          <a:xfrm>
            <a:off x="2125739" y="5596887"/>
            <a:ext cx="5388077" cy="206478"/>
          </a:xfrm>
          <a:prstGeom prst="rect">
            <a:avLst/>
          </a:prstGeom>
          <a:noFill/>
        </p:spPr>
      </p:pic>
      <p:grpSp>
        <p:nvGrpSpPr>
          <p:cNvPr id="44" name="그룹 43"/>
          <p:cNvGrpSpPr/>
          <p:nvPr/>
        </p:nvGrpSpPr>
        <p:grpSpPr>
          <a:xfrm>
            <a:off x="1742282" y="4778934"/>
            <a:ext cx="1032387" cy="985102"/>
            <a:chOff x="2762866" y="1217324"/>
            <a:chExt cx="1032387" cy="985102"/>
          </a:xfrm>
        </p:grpSpPr>
        <p:pic>
          <p:nvPicPr>
            <p:cNvPr id="45" name="Picture 8" descr="C:\Documents and Settings\Administrator\바탕 화면\Nwe템플릿\작업\PNG\간지-5.png"/>
            <p:cNvPicPr>
              <a:picLocks noChangeAspect="1" noChangeArrowheads="1"/>
            </p:cNvPicPr>
            <p:nvPr/>
          </p:nvPicPr>
          <p:blipFill>
            <a:blip r:embed="rId8" cstate="print"/>
            <a:srcRect l="15699" t="41004" r="70215" b="41075"/>
            <a:stretch>
              <a:fillRect/>
            </a:stretch>
          </p:blipFill>
          <p:spPr bwMode="auto">
            <a:xfrm>
              <a:off x="2762866" y="1217324"/>
              <a:ext cx="1032387" cy="985102"/>
            </a:xfrm>
            <a:prstGeom prst="rect">
              <a:avLst/>
            </a:prstGeom>
            <a:noFill/>
          </p:spPr>
        </p:pic>
        <p:sp>
          <p:nvSpPr>
            <p:cNvPr id="46" name="TextBox 45"/>
            <p:cNvSpPr txBox="1">
              <a:spLocks noChangeArrowheads="1"/>
            </p:cNvSpPr>
            <p:nvPr/>
          </p:nvSpPr>
          <p:spPr bwMode="auto">
            <a:xfrm>
              <a:off x="2937507" y="1424376"/>
              <a:ext cx="441325" cy="5842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HY견고딕" pitchFamily="18" charset="-127"/>
                  <a:ea typeface="HY견고딕" pitchFamily="18" charset="-127"/>
                </a:rPr>
                <a:t>3</a:t>
              </a:r>
              <a:endParaRPr lang="ko-KR" altLang="en-US" sz="3200" dirty="0">
                <a:solidFill>
                  <a:schemeClr val="bg1"/>
                </a:solidFill>
                <a:latin typeface="HY견고딕" pitchFamily="18" charset="-127"/>
                <a:ea typeface="HY견고딕" pitchFamily="18" charset="-127"/>
              </a:endParaRPr>
            </a:p>
          </p:txBody>
        </p:sp>
      </p:grpSp>
      <p:sp>
        <p:nvSpPr>
          <p:cNvPr id="43" name="Text Box 8"/>
          <p:cNvSpPr txBox="1">
            <a:spLocks noChangeArrowheads="1"/>
          </p:cNvSpPr>
          <p:nvPr/>
        </p:nvSpPr>
        <p:spPr bwMode="auto">
          <a:xfrm>
            <a:off x="2833386" y="5135333"/>
            <a:ext cx="3667622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ko-KR" altLang="en-US" sz="3200" dirty="0">
                <a:latin typeface="HY견고딕" pitchFamily="18" charset="-127"/>
                <a:ea typeface="HY견고딕" pitchFamily="18" charset="-127"/>
              </a:rPr>
              <a:t>실   습</a:t>
            </a:r>
            <a:endParaRPr lang="en-US" altLang="ko-KR" sz="3200" dirty="0">
              <a:latin typeface="HY견고딕" pitchFamily="18" charset="-127"/>
              <a:ea typeface="HY견고딕" pitchFamily="18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0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7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0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0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0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900"/>
                            </p:stCondLst>
                            <p:childTnLst>
                              <p:par>
                                <p:cTn id="32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800"/>
                            </p:stCondLst>
                            <p:childTnLst>
                              <p:par>
                                <p:cTn id="4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38" grpId="0"/>
      <p:bldP spid="4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Documents and Settings\Administrator\바탕 화면\Nwe템플릿\작업\PNG\간지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1"/>
            <a:ext cx="9144000" cy="6858001"/>
          </a:xfrm>
          <a:prstGeom prst="rect">
            <a:avLst/>
          </a:prstGeom>
          <a:noFill/>
        </p:spPr>
      </p:pic>
      <p:pic>
        <p:nvPicPr>
          <p:cNvPr id="4100" name="Picture 4" descr="C:\Documents and Settings\Administrator\바탕 화면\Nwe템플릿\작업\PNG\간지-1.png"/>
          <p:cNvPicPr>
            <a:picLocks noChangeAspect="1" noChangeArrowheads="1"/>
          </p:cNvPicPr>
          <p:nvPr/>
        </p:nvPicPr>
        <p:blipFill>
          <a:blip r:embed="rId3" cstate="print"/>
          <a:srcRect l="48602" b="81935"/>
          <a:stretch>
            <a:fillRect/>
          </a:stretch>
        </p:blipFill>
        <p:spPr bwMode="auto">
          <a:xfrm>
            <a:off x="4444181" y="0"/>
            <a:ext cx="4699819" cy="1238865"/>
          </a:xfrm>
          <a:prstGeom prst="rect">
            <a:avLst/>
          </a:prstGeom>
          <a:noFill/>
        </p:spPr>
      </p:pic>
      <p:pic>
        <p:nvPicPr>
          <p:cNvPr id="4101" name="Picture 5" descr="C:\Documents and Settings\Administrator\바탕 화면\Nwe템플릿\작업\PNG\간지-2.png"/>
          <p:cNvPicPr>
            <a:picLocks noChangeAspect="1" noChangeArrowheads="1"/>
          </p:cNvPicPr>
          <p:nvPr/>
        </p:nvPicPr>
        <p:blipFill>
          <a:blip r:embed="rId4" cstate="print"/>
          <a:srcRect t="28351"/>
          <a:stretch>
            <a:fillRect/>
          </a:stretch>
        </p:blipFill>
        <p:spPr bwMode="auto">
          <a:xfrm>
            <a:off x="0" y="1944302"/>
            <a:ext cx="9144000" cy="4913698"/>
          </a:xfrm>
          <a:prstGeom prst="rect">
            <a:avLst/>
          </a:prstGeom>
          <a:noFill/>
        </p:spPr>
      </p:pic>
      <p:pic>
        <p:nvPicPr>
          <p:cNvPr id="4103" name="Picture 7" descr="C:\Documents and Settings\Administrator\바탕 화면\Nwe템플릿\작업\PNG\간지-6.png"/>
          <p:cNvPicPr>
            <a:picLocks noChangeAspect="1" noChangeArrowheads="1"/>
          </p:cNvPicPr>
          <p:nvPr/>
        </p:nvPicPr>
        <p:blipFill>
          <a:blip r:embed="rId5" cstate="print"/>
          <a:srcRect l="20860" t="56344" r="11290" b="40645"/>
          <a:stretch>
            <a:fillRect/>
          </a:stretch>
        </p:blipFill>
        <p:spPr bwMode="auto">
          <a:xfrm>
            <a:off x="1907458" y="3864077"/>
            <a:ext cx="6204155" cy="206478"/>
          </a:xfrm>
          <a:prstGeom prst="rect">
            <a:avLst/>
          </a:prstGeom>
          <a:noFill/>
        </p:spPr>
      </p:pic>
      <p:pic>
        <p:nvPicPr>
          <p:cNvPr id="4105" name="Picture 9" descr="C:\Documents and Settings\Administrator\바탕 화면\Nwe템플릿\작업\PNG\간지퍼즐\04.png"/>
          <p:cNvPicPr>
            <a:picLocks noChangeAspect="1" noChangeArrowheads="1"/>
          </p:cNvPicPr>
          <p:nvPr/>
        </p:nvPicPr>
        <p:blipFill>
          <a:blip r:embed="rId6" cstate="print"/>
          <a:srcRect l="41613" t="25950" r="39785" b="49677"/>
          <a:stretch>
            <a:fillRect/>
          </a:stretch>
        </p:blipFill>
        <p:spPr bwMode="auto">
          <a:xfrm>
            <a:off x="3805084" y="1779639"/>
            <a:ext cx="1700981" cy="1671484"/>
          </a:xfrm>
          <a:prstGeom prst="rect">
            <a:avLst/>
          </a:prstGeom>
          <a:noFill/>
        </p:spPr>
      </p:pic>
      <p:pic>
        <p:nvPicPr>
          <p:cNvPr id="4106" name="Picture 10" descr="C:\Documents and Settings\Administrator\바탕 화면\Nwe템플릿\작업\PNG\간지퍼즐\01.png"/>
          <p:cNvPicPr>
            <a:picLocks noChangeAspect="1" noChangeArrowheads="1"/>
          </p:cNvPicPr>
          <p:nvPr/>
        </p:nvPicPr>
        <p:blipFill>
          <a:blip r:embed="rId7" cstate="print"/>
          <a:srcRect l="57204" t="9462" r="26022" b="70323"/>
          <a:stretch>
            <a:fillRect/>
          </a:stretch>
        </p:blipFill>
        <p:spPr bwMode="auto">
          <a:xfrm>
            <a:off x="5230761" y="648929"/>
            <a:ext cx="1533833" cy="1386348"/>
          </a:xfrm>
          <a:prstGeom prst="rect">
            <a:avLst/>
          </a:prstGeom>
          <a:noFill/>
        </p:spPr>
      </p:pic>
      <p:pic>
        <p:nvPicPr>
          <p:cNvPr id="4107" name="Picture 11" descr="C:\Documents and Settings\Administrator\바탕 화면\Nwe템플릿\작업\PNG\간지퍼즐\02.png"/>
          <p:cNvPicPr>
            <a:picLocks noChangeAspect="1" noChangeArrowheads="1"/>
          </p:cNvPicPr>
          <p:nvPr/>
        </p:nvPicPr>
        <p:blipFill>
          <a:blip r:embed="rId8" cstate="print"/>
          <a:srcRect l="36344" r="42903" b="50538"/>
          <a:stretch>
            <a:fillRect/>
          </a:stretch>
        </p:blipFill>
        <p:spPr bwMode="auto">
          <a:xfrm>
            <a:off x="3323303" y="-52754"/>
            <a:ext cx="1897626" cy="3392129"/>
          </a:xfrm>
          <a:prstGeom prst="rect">
            <a:avLst/>
          </a:prstGeom>
          <a:noFill/>
        </p:spPr>
      </p:pic>
      <p:pic>
        <p:nvPicPr>
          <p:cNvPr id="4108" name="Picture 12" descr="C:\Documents and Settings\Administrator\바탕 화면\Nwe템플릿\작업\PNG\간지퍼즐\03.png"/>
          <p:cNvPicPr>
            <a:picLocks noChangeAspect="1" noChangeArrowheads="1"/>
          </p:cNvPicPr>
          <p:nvPr/>
        </p:nvPicPr>
        <p:blipFill>
          <a:blip r:embed="rId9" cstate="print"/>
          <a:srcRect l="43118" r="19893" b="78781"/>
          <a:stretch>
            <a:fillRect/>
          </a:stretch>
        </p:blipFill>
        <p:spPr bwMode="auto">
          <a:xfrm>
            <a:off x="3942735" y="0"/>
            <a:ext cx="3382297" cy="1455174"/>
          </a:xfrm>
          <a:prstGeom prst="rect">
            <a:avLst/>
          </a:prstGeom>
          <a:noFill/>
        </p:spPr>
      </p:pic>
      <p:grpSp>
        <p:nvGrpSpPr>
          <p:cNvPr id="13" name="그룹 12"/>
          <p:cNvGrpSpPr/>
          <p:nvPr/>
        </p:nvGrpSpPr>
        <p:grpSpPr>
          <a:xfrm>
            <a:off x="1435510" y="2812026"/>
            <a:ext cx="1288025" cy="1229032"/>
            <a:chOff x="1435510" y="2812026"/>
            <a:chExt cx="1288025" cy="1229032"/>
          </a:xfrm>
        </p:grpSpPr>
        <p:pic>
          <p:nvPicPr>
            <p:cNvPr id="4104" name="Picture 8" descr="C:\Documents and Settings\Administrator\바탕 화면\Nwe템플릿\작업\PNG\간지-5.png"/>
            <p:cNvPicPr>
              <a:picLocks noChangeAspect="1" noChangeArrowheads="1"/>
            </p:cNvPicPr>
            <p:nvPr/>
          </p:nvPicPr>
          <p:blipFill>
            <a:blip r:embed="rId10" cstate="print"/>
            <a:srcRect l="15699" t="41004" r="70215" b="41075"/>
            <a:stretch>
              <a:fillRect/>
            </a:stretch>
          </p:blipFill>
          <p:spPr bwMode="auto">
            <a:xfrm>
              <a:off x="1435510" y="2812026"/>
              <a:ext cx="1288025" cy="1229032"/>
            </a:xfrm>
            <a:prstGeom prst="rect">
              <a:avLst/>
            </a:prstGeom>
            <a:noFill/>
          </p:spPr>
        </p:pic>
        <p:sp>
          <p:nvSpPr>
            <p:cNvPr id="12" name="TextBox 11"/>
            <p:cNvSpPr txBox="1">
              <a:spLocks noChangeArrowheads="1"/>
            </p:cNvSpPr>
            <p:nvPr/>
          </p:nvSpPr>
          <p:spPr bwMode="auto">
            <a:xfrm>
              <a:off x="1698642" y="3125358"/>
              <a:ext cx="473206" cy="6463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3600" dirty="0">
                  <a:solidFill>
                    <a:schemeClr val="bg1"/>
                  </a:solidFill>
                  <a:latin typeface="HY견고딕" pitchFamily="18" charset="-127"/>
                  <a:ea typeface="HY견고딕" pitchFamily="18" charset="-127"/>
                </a:rPr>
                <a:t>1</a:t>
              </a:r>
              <a:endParaRPr lang="ko-KR" altLang="en-US" sz="3600" dirty="0">
                <a:solidFill>
                  <a:schemeClr val="bg1"/>
                </a:solidFill>
                <a:latin typeface="HY견고딕" pitchFamily="18" charset="-127"/>
                <a:ea typeface="HY견고딕" pitchFamily="18" charset="-127"/>
              </a:endParaRPr>
            </a:p>
          </p:txBody>
        </p:sp>
      </p:grpSp>
      <p:sp>
        <p:nvSpPr>
          <p:cNvPr id="11" name="Text Box 8"/>
          <p:cNvSpPr txBox="1">
            <a:spLocks noChangeArrowheads="1"/>
          </p:cNvSpPr>
          <p:nvPr/>
        </p:nvSpPr>
        <p:spPr bwMode="auto">
          <a:xfrm>
            <a:off x="2536446" y="3294369"/>
            <a:ext cx="4075155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ko-KR" altLang="en-US" sz="4000" dirty="0">
                <a:latin typeface="HY견고딕" pitchFamily="18" charset="-127"/>
                <a:ea typeface="HY견고딕" pitchFamily="18" charset="-127"/>
              </a:rPr>
              <a:t>간단한 </a:t>
            </a:r>
            <a:r>
              <a:rPr lang="en-US" altLang="ko-KR" sz="4000" dirty="0">
                <a:latin typeface="HY견고딕" pitchFamily="18" charset="-127"/>
                <a:ea typeface="HY견고딕" pitchFamily="18" charset="-127"/>
              </a:rPr>
              <a:t>SQL</a:t>
            </a:r>
            <a:r>
              <a:rPr lang="ko-KR" altLang="en-US" sz="4000" dirty="0">
                <a:latin typeface="HY견고딕" pitchFamily="18" charset="-127"/>
                <a:ea typeface="HY견고딕" pitchFamily="18" charset="-127"/>
              </a:rPr>
              <a:t>설명</a:t>
            </a:r>
            <a:endParaRPr lang="en-US" altLang="ko-KR" sz="4000" dirty="0">
              <a:latin typeface="HY견고딕" pitchFamily="18" charset="-127"/>
              <a:ea typeface="HY견고딕" pitchFamily="18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2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4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600"/>
                            </p:stCondLst>
                            <p:childTnLst>
                              <p:par>
                                <p:cTn id="24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4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8"/>
          <p:cNvSpPr>
            <a:spLocks noChangeArrowheads="1"/>
          </p:cNvSpPr>
          <p:nvPr/>
        </p:nvSpPr>
        <p:spPr bwMode="auto">
          <a:xfrm rot="5400000">
            <a:off x="2093767" y="-2093767"/>
            <a:ext cx="6858002" cy="11045536"/>
          </a:xfrm>
          <a:prstGeom prst="rect">
            <a:avLst/>
          </a:prstGeom>
          <a:gradFill>
            <a:gsLst>
              <a:gs pos="0">
                <a:schemeClr val="bg2">
                  <a:lumMod val="60000"/>
                  <a:lumOff val="40000"/>
                </a:schemeClr>
              </a:gs>
              <a:gs pos="100000">
                <a:schemeClr val="bg1">
                  <a:alpha val="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739035" y="914400"/>
            <a:ext cx="7744428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기본적인 용어 정의</a:t>
            </a:r>
            <a:endParaRPr lang="en-US" altLang="ko-KR" dirty="0"/>
          </a:p>
          <a:p>
            <a:r>
              <a:rPr lang="ko-KR" altLang="en-US" dirty="0"/>
              <a:t>릴레이션 </a:t>
            </a:r>
            <a:r>
              <a:rPr lang="en-US" altLang="ko-KR" dirty="0"/>
              <a:t>: </a:t>
            </a:r>
            <a:r>
              <a:rPr lang="ko-KR" altLang="en-US" dirty="0"/>
              <a:t>테이블을 칭함</a:t>
            </a:r>
            <a:r>
              <a:rPr lang="en-US" altLang="ko-KR" dirty="0"/>
              <a:t>(</a:t>
            </a:r>
            <a:r>
              <a:rPr lang="ko-KR" altLang="en-US" dirty="0"/>
              <a:t>스프레드시트 혹은 흔히 알고있는 엑셀과 유사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ko-KR" altLang="en-US" dirty="0"/>
              <a:t>레코드 </a:t>
            </a:r>
            <a:r>
              <a:rPr lang="en-US" altLang="ko-KR" dirty="0"/>
              <a:t>: </a:t>
            </a:r>
            <a:r>
              <a:rPr lang="ko-KR" altLang="en-US" dirty="0"/>
              <a:t>릴레이션의 각 행을 칭함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err="1"/>
              <a:t>튜플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ko-KR" altLang="en-US" dirty="0"/>
              <a:t>레코드를 </a:t>
            </a:r>
            <a:r>
              <a:rPr lang="ko-KR" altLang="en-US" dirty="0" err="1"/>
              <a:t>조금더</a:t>
            </a:r>
            <a:r>
              <a:rPr lang="ko-KR" altLang="en-US" dirty="0"/>
              <a:t> 공식적으로 부르는 용어 </a:t>
            </a:r>
            <a:r>
              <a:rPr lang="en-US" altLang="ko-KR" dirty="0"/>
              <a:t>(</a:t>
            </a:r>
            <a:r>
              <a:rPr lang="ko-KR" altLang="en-US" dirty="0"/>
              <a:t>같다고 생각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r>
              <a:rPr lang="ko-KR" altLang="en-US" dirty="0" err="1"/>
              <a:t>애트리뷰트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ko-KR" altLang="en-US" dirty="0" err="1"/>
              <a:t>릴레이션에서</a:t>
            </a:r>
            <a:r>
              <a:rPr lang="ko-KR" altLang="en-US" dirty="0"/>
              <a:t> 이름을 가진 하나의 열 </a:t>
            </a:r>
            <a:endParaRPr lang="en-US" altLang="ko-KR" dirty="0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9973" y="3199500"/>
            <a:ext cx="7125261" cy="3621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4334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내용 개체 틀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572548"/>
              </p:ext>
            </p:extLst>
          </p:nvPr>
        </p:nvGraphicFramePr>
        <p:xfrm>
          <a:off x="0" y="0"/>
          <a:ext cx="0" cy="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280">
                  <a:extLst>
                    <a:ext uri="{9D8B030D-6E8A-4147-A177-3AD203B41FA5}">
                      <a16:colId xmlns:a16="http://schemas.microsoft.com/office/drawing/2014/main" val="195339701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30607012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59469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55027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515729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38354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617416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168523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7865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57884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49146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8286319"/>
                  </a:ext>
                </a:extLst>
              </a:tr>
            </a:tbl>
          </a:graphicData>
        </a:graphic>
      </p:graphicFrame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2143046"/>
              </p:ext>
            </p:extLst>
          </p:nvPr>
        </p:nvGraphicFramePr>
        <p:xfrm>
          <a:off x="1524000" y="1397000"/>
          <a:ext cx="6096000" cy="4521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3148784891"/>
                    </a:ext>
                  </a:extLst>
                </a:gridCol>
                <a:gridCol w="3048000">
                  <a:extLst>
                    <a:ext uri="{9D8B030D-6E8A-4147-A177-3AD203B41FA5}">
                      <a16:colId xmlns:a16="http://schemas.microsoft.com/office/drawing/2014/main" val="378945162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데이터 타입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의미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138338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INTEGER or INT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정수형</a:t>
                      </a:r>
                      <a:endParaRPr lang="en-US" altLang="ko-K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87787264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NUMBER(</a:t>
                      </a:r>
                      <a:r>
                        <a:rPr lang="en-US" altLang="ko-KR" dirty="0" err="1"/>
                        <a:t>n,s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소수점을 포함한 </a:t>
                      </a:r>
                      <a:r>
                        <a:rPr lang="en-US" altLang="ko-KR" dirty="0"/>
                        <a:t>n</a:t>
                      </a:r>
                      <a:r>
                        <a:rPr lang="ko-KR" altLang="en-US" dirty="0"/>
                        <a:t>개의 숫자에서 소수 아래 숫자가 </a:t>
                      </a:r>
                      <a:endParaRPr lang="en-US" altLang="ko-KR" dirty="0"/>
                    </a:p>
                    <a:p>
                      <a:pPr latinLnBrk="1"/>
                      <a:r>
                        <a:rPr lang="en-US" altLang="ko-KR" dirty="0"/>
                        <a:t>s</a:t>
                      </a:r>
                      <a:r>
                        <a:rPr lang="ko-KR" altLang="en-US" dirty="0"/>
                        <a:t>개인 십진수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03231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CHAR(n)or</a:t>
                      </a:r>
                      <a:r>
                        <a:rPr lang="en-US" altLang="ko-KR" baseline="0" dirty="0"/>
                        <a:t> CHARACTER(n)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n</a:t>
                      </a:r>
                      <a:r>
                        <a:rPr lang="ko-KR" altLang="en-US" dirty="0"/>
                        <a:t>바이트 문자열</a:t>
                      </a:r>
                      <a:r>
                        <a:rPr lang="en-US" altLang="ko-KR" dirty="0"/>
                        <a:t>,n</a:t>
                      </a:r>
                      <a:r>
                        <a:rPr lang="ko-KR" altLang="en-US" dirty="0" err="1"/>
                        <a:t>생략시</a:t>
                      </a:r>
                      <a:r>
                        <a:rPr lang="ko-KR" altLang="en-US" dirty="0"/>
                        <a:t> </a:t>
                      </a:r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76307772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VARCHAR(n)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최대 </a:t>
                      </a:r>
                      <a:r>
                        <a:rPr lang="en-US" altLang="ko-KR" dirty="0"/>
                        <a:t>n</a:t>
                      </a:r>
                      <a:r>
                        <a:rPr lang="ko-KR" altLang="en-US" dirty="0"/>
                        <a:t>바이트까지의 가변길이 문자열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97576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BIT(n)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n</a:t>
                      </a:r>
                      <a:r>
                        <a:rPr lang="ko-KR" altLang="en-US" dirty="0"/>
                        <a:t>개의 </a:t>
                      </a:r>
                      <a:r>
                        <a:rPr lang="ko-KR" altLang="en-US" dirty="0" err="1"/>
                        <a:t>비트열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219304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DATE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날짜형</a:t>
                      </a:r>
                      <a:r>
                        <a:rPr lang="en-US" altLang="ko-KR" dirty="0"/>
                        <a:t>,</a:t>
                      </a:r>
                      <a:r>
                        <a:rPr lang="en-US" altLang="ko-KR" baseline="0" dirty="0"/>
                        <a:t> </a:t>
                      </a:r>
                      <a:r>
                        <a:rPr lang="ko-KR" altLang="en-US" baseline="0" dirty="0"/>
                        <a:t>날짜와 시간을 저장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2138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BINARY_FLOAT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32</a:t>
                      </a:r>
                      <a:r>
                        <a:rPr lang="ko-KR" altLang="en-US" dirty="0"/>
                        <a:t>비트의</a:t>
                      </a:r>
                      <a:r>
                        <a:rPr lang="ko-KR" altLang="en-US" baseline="0" dirty="0"/>
                        <a:t> 실수를 저장</a:t>
                      </a:r>
                      <a:endParaRPr lang="en-US" altLang="ko-KR" baseline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31743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BINARY_DOUBLE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64</a:t>
                      </a:r>
                      <a:r>
                        <a:rPr lang="ko-KR" altLang="en-US" dirty="0"/>
                        <a:t>비트의 실수를 저장</a:t>
                      </a:r>
                      <a:endParaRPr lang="en-US" altLang="ko-K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825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BLOB(Binary Large</a:t>
                      </a:r>
                      <a:r>
                        <a:rPr lang="en-US" altLang="ko-KR" baseline="0" dirty="0"/>
                        <a:t> </a:t>
                      </a:r>
                      <a:r>
                        <a:rPr lang="en-US" altLang="ko-KR" baseline="0" dirty="0" err="1"/>
                        <a:t>OBject</a:t>
                      </a:r>
                      <a:r>
                        <a:rPr lang="en-US" altLang="ko-KR" baseline="0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멀티미디어 </a:t>
                      </a:r>
                      <a:r>
                        <a:rPr lang="ko-KR" altLang="en-US" dirty="0" err="1"/>
                        <a:t>데이터를저장</a:t>
                      </a:r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86704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647051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Documents and Settings\Administrator\바탕 화면\Nwe템플릿\작업\PNG\간지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1"/>
            <a:ext cx="9144000" cy="6858001"/>
          </a:xfrm>
          <a:prstGeom prst="rect">
            <a:avLst/>
          </a:prstGeom>
          <a:noFill/>
        </p:spPr>
      </p:pic>
      <p:pic>
        <p:nvPicPr>
          <p:cNvPr id="4100" name="Picture 4" descr="C:\Documents and Settings\Administrator\바탕 화면\Nwe템플릿\작업\PNG\간지-1.png"/>
          <p:cNvPicPr>
            <a:picLocks noChangeAspect="1" noChangeArrowheads="1"/>
          </p:cNvPicPr>
          <p:nvPr/>
        </p:nvPicPr>
        <p:blipFill>
          <a:blip r:embed="rId3" cstate="print"/>
          <a:srcRect l="48602" b="81935"/>
          <a:stretch>
            <a:fillRect/>
          </a:stretch>
        </p:blipFill>
        <p:spPr bwMode="auto">
          <a:xfrm>
            <a:off x="4444181" y="0"/>
            <a:ext cx="4699819" cy="1238865"/>
          </a:xfrm>
          <a:prstGeom prst="rect">
            <a:avLst/>
          </a:prstGeom>
          <a:noFill/>
        </p:spPr>
      </p:pic>
      <p:pic>
        <p:nvPicPr>
          <p:cNvPr id="4101" name="Picture 5" descr="C:\Documents and Settings\Administrator\바탕 화면\Nwe템플릿\작업\PNG\간지-2.png"/>
          <p:cNvPicPr>
            <a:picLocks noChangeAspect="1" noChangeArrowheads="1"/>
          </p:cNvPicPr>
          <p:nvPr/>
        </p:nvPicPr>
        <p:blipFill>
          <a:blip r:embed="rId4" cstate="print"/>
          <a:srcRect t="28351"/>
          <a:stretch>
            <a:fillRect/>
          </a:stretch>
        </p:blipFill>
        <p:spPr bwMode="auto">
          <a:xfrm>
            <a:off x="0" y="1944302"/>
            <a:ext cx="9144000" cy="4913698"/>
          </a:xfrm>
          <a:prstGeom prst="rect">
            <a:avLst/>
          </a:prstGeom>
          <a:noFill/>
        </p:spPr>
      </p:pic>
      <p:pic>
        <p:nvPicPr>
          <p:cNvPr id="4103" name="Picture 7" descr="C:\Documents and Settings\Administrator\바탕 화면\Nwe템플릿\작업\PNG\간지-6.png"/>
          <p:cNvPicPr>
            <a:picLocks noChangeAspect="1" noChangeArrowheads="1"/>
          </p:cNvPicPr>
          <p:nvPr/>
        </p:nvPicPr>
        <p:blipFill>
          <a:blip r:embed="rId5" cstate="print"/>
          <a:srcRect l="20860" t="56344" r="11290" b="40645"/>
          <a:stretch>
            <a:fillRect/>
          </a:stretch>
        </p:blipFill>
        <p:spPr bwMode="auto">
          <a:xfrm>
            <a:off x="1907458" y="3864077"/>
            <a:ext cx="6204155" cy="206478"/>
          </a:xfrm>
          <a:prstGeom prst="rect">
            <a:avLst/>
          </a:prstGeom>
          <a:noFill/>
        </p:spPr>
      </p:pic>
      <p:pic>
        <p:nvPicPr>
          <p:cNvPr id="4105" name="Picture 9" descr="C:\Documents and Settings\Administrator\바탕 화면\Nwe템플릿\작업\PNG\간지퍼즐\04.png"/>
          <p:cNvPicPr>
            <a:picLocks noChangeAspect="1" noChangeArrowheads="1"/>
          </p:cNvPicPr>
          <p:nvPr/>
        </p:nvPicPr>
        <p:blipFill>
          <a:blip r:embed="rId6" cstate="print"/>
          <a:srcRect l="41613" t="25950" r="39785" b="49677"/>
          <a:stretch>
            <a:fillRect/>
          </a:stretch>
        </p:blipFill>
        <p:spPr bwMode="auto">
          <a:xfrm>
            <a:off x="3805084" y="1779639"/>
            <a:ext cx="1700981" cy="1671484"/>
          </a:xfrm>
          <a:prstGeom prst="rect">
            <a:avLst/>
          </a:prstGeom>
          <a:noFill/>
        </p:spPr>
      </p:pic>
      <p:pic>
        <p:nvPicPr>
          <p:cNvPr id="4106" name="Picture 10" descr="C:\Documents and Settings\Administrator\바탕 화면\Nwe템플릿\작업\PNG\간지퍼즐\01.png"/>
          <p:cNvPicPr>
            <a:picLocks noChangeAspect="1" noChangeArrowheads="1"/>
          </p:cNvPicPr>
          <p:nvPr/>
        </p:nvPicPr>
        <p:blipFill>
          <a:blip r:embed="rId7" cstate="print"/>
          <a:srcRect l="57204" t="9462" r="26022" b="70323"/>
          <a:stretch>
            <a:fillRect/>
          </a:stretch>
        </p:blipFill>
        <p:spPr bwMode="auto">
          <a:xfrm>
            <a:off x="5230761" y="648929"/>
            <a:ext cx="1533833" cy="1386348"/>
          </a:xfrm>
          <a:prstGeom prst="rect">
            <a:avLst/>
          </a:prstGeom>
          <a:noFill/>
        </p:spPr>
      </p:pic>
      <p:pic>
        <p:nvPicPr>
          <p:cNvPr id="4107" name="Picture 11" descr="C:\Documents and Settings\Administrator\바탕 화면\Nwe템플릿\작업\PNG\간지퍼즐\02.png"/>
          <p:cNvPicPr>
            <a:picLocks noChangeAspect="1" noChangeArrowheads="1"/>
          </p:cNvPicPr>
          <p:nvPr/>
        </p:nvPicPr>
        <p:blipFill>
          <a:blip r:embed="rId8" cstate="print"/>
          <a:srcRect l="36344" r="42903" b="50538"/>
          <a:stretch>
            <a:fillRect/>
          </a:stretch>
        </p:blipFill>
        <p:spPr bwMode="auto">
          <a:xfrm>
            <a:off x="3323303" y="-52754"/>
            <a:ext cx="1897626" cy="3392129"/>
          </a:xfrm>
          <a:prstGeom prst="rect">
            <a:avLst/>
          </a:prstGeom>
          <a:noFill/>
        </p:spPr>
      </p:pic>
      <p:pic>
        <p:nvPicPr>
          <p:cNvPr id="4108" name="Picture 12" descr="C:\Documents and Settings\Administrator\바탕 화면\Nwe템플릿\작업\PNG\간지퍼즐\03.png"/>
          <p:cNvPicPr>
            <a:picLocks noChangeAspect="1" noChangeArrowheads="1"/>
          </p:cNvPicPr>
          <p:nvPr/>
        </p:nvPicPr>
        <p:blipFill>
          <a:blip r:embed="rId9" cstate="print"/>
          <a:srcRect l="43118" r="19893" b="78781"/>
          <a:stretch>
            <a:fillRect/>
          </a:stretch>
        </p:blipFill>
        <p:spPr bwMode="auto">
          <a:xfrm>
            <a:off x="3942735" y="0"/>
            <a:ext cx="3382297" cy="1455174"/>
          </a:xfrm>
          <a:prstGeom prst="rect">
            <a:avLst/>
          </a:prstGeom>
          <a:noFill/>
        </p:spPr>
      </p:pic>
      <p:grpSp>
        <p:nvGrpSpPr>
          <p:cNvPr id="13" name="그룹 12"/>
          <p:cNvGrpSpPr/>
          <p:nvPr/>
        </p:nvGrpSpPr>
        <p:grpSpPr>
          <a:xfrm>
            <a:off x="1435510" y="2812026"/>
            <a:ext cx="1288025" cy="1229032"/>
            <a:chOff x="1435510" y="2812026"/>
            <a:chExt cx="1288025" cy="1229032"/>
          </a:xfrm>
        </p:grpSpPr>
        <p:pic>
          <p:nvPicPr>
            <p:cNvPr id="4104" name="Picture 8" descr="C:\Documents and Settings\Administrator\바탕 화면\Nwe템플릿\작업\PNG\간지-5.png"/>
            <p:cNvPicPr>
              <a:picLocks noChangeAspect="1" noChangeArrowheads="1"/>
            </p:cNvPicPr>
            <p:nvPr/>
          </p:nvPicPr>
          <p:blipFill>
            <a:blip r:embed="rId10" cstate="print"/>
            <a:srcRect l="15699" t="41004" r="70215" b="41075"/>
            <a:stretch>
              <a:fillRect/>
            </a:stretch>
          </p:blipFill>
          <p:spPr bwMode="auto">
            <a:xfrm>
              <a:off x="1435510" y="2812026"/>
              <a:ext cx="1288025" cy="1229032"/>
            </a:xfrm>
            <a:prstGeom prst="rect">
              <a:avLst/>
            </a:prstGeom>
            <a:noFill/>
          </p:spPr>
        </p:pic>
        <p:sp>
          <p:nvSpPr>
            <p:cNvPr id="12" name="TextBox 11"/>
            <p:cNvSpPr txBox="1">
              <a:spLocks noChangeArrowheads="1"/>
            </p:cNvSpPr>
            <p:nvPr/>
          </p:nvSpPr>
          <p:spPr bwMode="auto">
            <a:xfrm>
              <a:off x="1698642" y="3125358"/>
              <a:ext cx="473206" cy="6463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3600" dirty="0">
                  <a:solidFill>
                    <a:schemeClr val="bg1"/>
                  </a:solidFill>
                  <a:latin typeface="HY견고딕" pitchFamily="18" charset="-127"/>
                  <a:ea typeface="HY견고딕" pitchFamily="18" charset="-127"/>
                </a:rPr>
                <a:t>2</a:t>
              </a:r>
              <a:endParaRPr lang="ko-KR" altLang="en-US" sz="3600" dirty="0">
                <a:solidFill>
                  <a:schemeClr val="bg1"/>
                </a:solidFill>
                <a:latin typeface="HY견고딕" pitchFamily="18" charset="-127"/>
                <a:ea typeface="HY견고딕" pitchFamily="18" charset="-127"/>
              </a:endParaRPr>
            </a:p>
          </p:txBody>
        </p:sp>
      </p:grpSp>
      <p:sp>
        <p:nvSpPr>
          <p:cNvPr id="11" name="Text Box 8"/>
          <p:cNvSpPr txBox="1">
            <a:spLocks noChangeArrowheads="1"/>
          </p:cNvSpPr>
          <p:nvPr/>
        </p:nvSpPr>
        <p:spPr bwMode="auto">
          <a:xfrm>
            <a:off x="2536446" y="3294369"/>
            <a:ext cx="3945311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ko-KR" sz="4000" dirty="0">
                <a:latin typeface="HY견고딕" pitchFamily="18" charset="-127"/>
                <a:ea typeface="HY견고딕" pitchFamily="18" charset="-127"/>
              </a:rPr>
              <a:t>SQL Injection</a:t>
            </a:r>
          </a:p>
        </p:txBody>
      </p:sp>
    </p:spTree>
    <p:extLst>
      <p:ext uri="{BB962C8B-B14F-4D97-AF65-F5344CB8AC3E}">
        <p14:creationId xmlns:p14="http://schemas.microsoft.com/office/powerpoint/2010/main" val="3843950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2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4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600"/>
                            </p:stCondLst>
                            <p:childTnLst>
                              <p:par>
                                <p:cTn id="24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4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8"/>
          <p:cNvSpPr>
            <a:spLocks noChangeArrowheads="1"/>
          </p:cNvSpPr>
          <p:nvPr/>
        </p:nvSpPr>
        <p:spPr bwMode="auto">
          <a:xfrm rot="5400000">
            <a:off x="2093767" y="-2093767"/>
            <a:ext cx="6858002" cy="11045536"/>
          </a:xfrm>
          <a:prstGeom prst="rect">
            <a:avLst/>
          </a:prstGeom>
          <a:gradFill>
            <a:gsLst>
              <a:gs pos="0">
                <a:schemeClr val="bg2">
                  <a:lumMod val="60000"/>
                  <a:lumOff val="40000"/>
                </a:schemeClr>
              </a:gs>
              <a:gs pos="100000">
                <a:schemeClr val="bg1">
                  <a:alpha val="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01666" y="1690062"/>
            <a:ext cx="7839005" cy="34778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sz="2000" b="1" dirty="0"/>
              <a:t>SQL </a:t>
            </a:r>
            <a:r>
              <a:rPr lang="ko-KR" altLang="en-US" sz="2000" b="1" dirty="0" err="1"/>
              <a:t>인젝션은</a:t>
            </a:r>
            <a:r>
              <a:rPr lang="ko-KR" altLang="en-US" sz="2000" b="1" dirty="0"/>
              <a:t> 코드 </a:t>
            </a:r>
            <a:r>
              <a:rPr lang="ko-KR" altLang="en-US" sz="2000" b="1" dirty="0" err="1"/>
              <a:t>인젝션의</a:t>
            </a:r>
            <a:r>
              <a:rPr lang="ko-KR" altLang="en-US" sz="2000" b="1" dirty="0"/>
              <a:t> 한부분으로 클라이언트의 </a:t>
            </a:r>
            <a:r>
              <a:rPr lang="ko-KR" altLang="en-US" sz="2000" b="1" dirty="0" err="1"/>
              <a:t>입력값을</a:t>
            </a:r>
            <a:r>
              <a:rPr lang="ko-KR" altLang="en-US" sz="2000" b="1" dirty="0"/>
              <a:t> </a:t>
            </a:r>
            <a:endParaRPr lang="en-US" altLang="ko-KR" sz="2000" b="1" dirty="0"/>
          </a:p>
          <a:p>
            <a:r>
              <a:rPr lang="en-US" altLang="ko-KR" sz="2000" b="1" dirty="0"/>
              <a:t>    </a:t>
            </a:r>
            <a:r>
              <a:rPr lang="ko-KR" altLang="en-US" sz="2000" b="1" dirty="0"/>
              <a:t>조작하여 서버의 데이터 베이스를 공격할 수 있는 공격방식</a:t>
            </a:r>
            <a:endParaRPr lang="en-US" altLang="ko-KR" sz="2000" b="1" dirty="0"/>
          </a:p>
          <a:p>
            <a:endParaRPr lang="en-US" altLang="ko-KR" sz="2000" b="1" dirty="0"/>
          </a:p>
          <a:p>
            <a:endParaRPr lang="en-US" altLang="ko-KR" sz="2000" b="1" dirty="0"/>
          </a:p>
          <a:p>
            <a:pPr marL="285750" indent="-285750">
              <a:buFontTx/>
              <a:buChar char="-"/>
            </a:pPr>
            <a:endParaRPr lang="en-US" altLang="ko-KR" sz="2000" b="1" dirty="0"/>
          </a:p>
          <a:p>
            <a:pPr marL="285750" indent="-285750">
              <a:buFontTx/>
              <a:buChar char="-"/>
            </a:pPr>
            <a:r>
              <a:rPr lang="ko-KR" altLang="en-US" sz="2000" b="1" dirty="0"/>
              <a:t>공격이 </a:t>
            </a:r>
            <a:r>
              <a:rPr lang="ko-KR" altLang="en-US" sz="2000" b="1" dirty="0" err="1"/>
              <a:t>쉬운데</a:t>
            </a:r>
            <a:r>
              <a:rPr lang="ko-KR" altLang="en-US" sz="2000" b="1" dirty="0"/>
              <a:t> 비해 파괴력이 크다</a:t>
            </a:r>
            <a:endParaRPr lang="en-US" altLang="ko-KR" sz="2000" b="1" dirty="0"/>
          </a:p>
          <a:p>
            <a:pPr marL="285750" indent="-285750">
              <a:buFontTx/>
              <a:buChar char="-"/>
            </a:pPr>
            <a:endParaRPr lang="en-US" altLang="ko-KR" sz="2000" b="1" dirty="0"/>
          </a:p>
          <a:p>
            <a:pPr marL="285750" indent="-285750">
              <a:buFontTx/>
              <a:buChar char="-"/>
            </a:pPr>
            <a:endParaRPr lang="en-US" altLang="ko-KR" sz="2000" b="1" dirty="0"/>
          </a:p>
          <a:p>
            <a:pPr marL="285750" indent="-285750">
              <a:buFontTx/>
              <a:buChar char="-"/>
            </a:pPr>
            <a:endParaRPr lang="en-US" altLang="ko-KR" sz="2000" b="1" dirty="0"/>
          </a:p>
          <a:p>
            <a:pPr marL="285750" indent="-285750">
              <a:buFontTx/>
              <a:buChar char="-"/>
            </a:pPr>
            <a:r>
              <a:rPr lang="ko-KR" altLang="en-US" sz="2000" b="1" dirty="0" err="1"/>
              <a:t>인젝션의</a:t>
            </a:r>
            <a:r>
              <a:rPr lang="ko-KR" altLang="en-US" sz="2000" b="1" dirty="0"/>
              <a:t> 경우 테스트를 통해 발견하긴 힘들지만 </a:t>
            </a:r>
            <a:endParaRPr lang="en-US" altLang="ko-KR" sz="2000" b="1" dirty="0"/>
          </a:p>
          <a:p>
            <a:r>
              <a:rPr lang="en-US" altLang="ko-KR" sz="2000" b="1" dirty="0"/>
              <a:t>   </a:t>
            </a:r>
            <a:r>
              <a:rPr lang="ko-KR" altLang="en-US" sz="2000" b="1" dirty="0" err="1"/>
              <a:t>스캐닝툴이나</a:t>
            </a:r>
            <a:r>
              <a:rPr lang="ko-KR" altLang="en-US" sz="2000" b="1" dirty="0"/>
              <a:t> 코드 검증절차를 거치면 보통 쉽게 발견된다</a:t>
            </a:r>
            <a:r>
              <a:rPr lang="en-US" altLang="ko-KR" sz="2000" b="1" dirty="0"/>
              <a:t>.</a:t>
            </a:r>
            <a:endParaRPr lang="ko-KR" alt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1651115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8"/>
          <p:cNvSpPr>
            <a:spLocks noChangeArrowheads="1"/>
          </p:cNvSpPr>
          <p:nvPr/>
        </p:nvSpPr>
        <p:spPr bwMode="auto">
          <a:xfrm rot="5400000">
            <a:off x="2093767" y="-2093767"/>
            <a:ext cx="6858002" cy="11045536"/>
          </a:xfrm>
          <a:prstGeom prst="rect">
            <a:avLst/>
          </a:prstGeom>
          <a:gradFill>
            <a:gsLst>
              <a:gs pos="0">
                <a:schemeClr val="bg2">
                  <a:lumMod val="60000"/>
                  <a:lumOff val="40000"/>
                </a:schemeClr>
              </a:gs>
              <a:gs pos="100000">
                <a:schemeClr val="bg1">
                  <a:alpha val="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r="2850" b="6472"/>
          <a:stretch/>
        </p:blipFill>
        <p:spPr>
          <a:xfrm>
            <a:off x="1373082" y="1047762"/>
            <a:ext cx="5422572" cy="105120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78809" y="2555873"/>
            <a:ext cx="7554451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Web Application</a:t>
            </a:r>
            <a:r>
              <a:rPr lang="ko-KR" altLang="en-US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의 일반적인 인증 절차</a:t>
            </a:r>
            <a:endParaRPr lang="en-US" altLang="ko-KR" dirty="0"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altLang="ko-KR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ID/Password </a:t>
            </a:r>
            <a:r>
              <a:rPr lang="ko-KR" altLang="en-US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입력</a:t>
            </a:r>
            <a:endParaRPr lang="en-US" altLang="ko-KR" dirty="0"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altLang="ko-KR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SQL Query </a:t>
            </a:r>
            <a:r>
              <a:rPr lang="ko-KR" altLang="en-US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생성</a:t>
            </a:r>
            <a:endParaRPr lang="en-US" altLang="ko-KR" dirty="0"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altLang="ko-KR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Database</a:t>
            </a:r>
            <a:r>
              <a:rPr lang="ko-KR" altLang="en-US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에 쿼리 전송</a:t>
            </a:r>
            <a:endParaRPr lang="en-US" altLang="ko-KR" dirty="0"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altLang="ko-KR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Database</a:t>
            </a:r>
            <a:r>
              <a:rPr lang="ko-KR" altLang="en-US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에서 쿼리 실행</a:t>
            </a:r>
            <a:endParaRPr lang="en-US" altLang="ko-KR" dirty="0"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694413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18"/>
          <p:cNvSpPr>
            <a:spLocks noChangeArrowheads="1"/>
          </p:cNvSpPr>
          <p:nvPr/>
        </p:nvSpPr>
        <p:spPr bwMode="auto">
          <a:xfrm rot="5400000">
            <a:off x="2093767" y="-2093767"/>
            <a:ext cx="6858002" cy="11045536"/>
          </a:xfrm>
          <a:prstGeom prst="rect">
            <a:avLst/>
          </a:prstGeom>
          <a:gradFill>
            <a:gsLst>
              <a:gs pos="0">
                <a:schemeClr val="bg2">
                  <a:lumMod val="60000"/>
                  <a:lumOff val="40000"/>
                </a:schemeClr>
              </a:gs>
              <a:gs pos="100000">
                <a:schemeClr val="bg1">
                  <a:alpha val="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883789" y="912059"/>
            <a:ext cx="7554451" cy="6553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800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논리적 에러를 이용하는 </a:t>
            </a:r>
            <a:r>
              <a:rPr lang="en-US" altLang="ko-KR" sz="2800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Injection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801666" y="1665962"/>
            <a:ext cx="651353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ko-KR" dirty="0"/>
              <a:t>OR</a:t>
            </a:r>
            <a:r>
              <a:rPr lang="ko-KR" altLang="en-US" dirty="0"/>
              <a:t>연산을 이용</a:t>
            </a:r>
            <a:endParaRPr lang="en-US" altLang="ko-KR" dirty="0"/>
          </a:p>
          <a:p>
            <a:pPr marL="800100" lvl="1" indent="-342900">
              <a:buAutoNum type="arabicPeriod"/>
            </a:pPr>
            <a:r>
              <a:rPr lang="en-US" altLang="ko-KR" dirty="0"/>
              <a:t>Id</a:t>
            </a:r>
            <a:r>
              <a:rPr lang="ko-KR" altLang="en-US" dirty="0"/>
              <a:t>값을 </a:t>
            </a:r>
            <a:r>
              <a:rPr lang="en-US" altLang="ko-KR" dirty="0"/>
              <a:t>TEST_ID</a:t>
            </a:r>
            <a:r>
              <a:rPr lang="ko-KR" altLang="en-US" dirty="0"/>
              <a:t>로 주고 비밀번호를 </a:t>
            </a:r>
            <a:r>
              <a:rPr lang="en-US" altLang="ko-KR" dirty="0"/>
              <a:t>‘test’or’1’=‘1’</a:t>
            </a:r>
            <a:r>
              <a:rPr lang="ko-KR" altLang="en-US" dirty="0"/>
              <a:t>을 입력하면</a:t>
            </a:r>
            <a:endParaRPr lang="en-US" altLang="ko-KR" dirty="0"/>
          </a:p>
          <a:p>
            <a:pPr marL="800100" lvl="1" indent="-342900">
              <a:buAutoNum type="arabicPeriod"/>
            </a:pPr>
            <a:r>
              <a:rPr lang="en-US" altLang="ko-KR" dirty="0"/>
              <a:t>select * from member where id =‘TEST_ID’ and </a:t>
            </a:r>
            <a:r>
              <a:rPr lang="en-US" altLang="ko-KR" dirty="0" err="1"/>
              <a:t>bPass</a:t>
            </a:r>
            <a:r>
              <a:rPr lang="en-US" altLang="ko-KR" dirty="0"/>
              <a:t>\’test’or’1’=‘1’; </a:t>
            </a:r>
            <a:r>
              <a:rPr lang="ko-KR" altLang="en-US" dirty="0" err="1"/>
              <a:t>위와같은</a:t>
            </a:r>
            <a:r>
              <a:rPr lang="ko-KR" altLang="en-US" dirty="0"/>
              <a:t> 쿼리가 전달이 되고</a:t>
            </a:r>
            <a:endParaRPr lang="en-US" altLang="ko-KR" dirty="0"/>
          </a:p>
          <a:p>
            <a:pPr marL="342900" indent="-342900">
              <a:buAutoNum type="arabicPeriod"/>
            </a:pPr>
            <a:r>
              <a:rPr lang="en-US" altLang="ko-KR" dirty="0"/>
              <a:t> </a:t>
            </a:r>
            <a:r>
              <a:rPr lang="ko-KR" altLang="en-US" dirty="0"/>
              <a:t>주석문을 이용한 </a:t>
            </a:r>
            <a:r>
              <a:rPr lang="en-US" altLang="ko-KR" dirty="0"/>
              <a:t>admin </a:t>
            </a:r>
            <a:r>
              <a:rPr lang="ko-KR" altLang="en-US" dirty="0"/>
              <a:t>로그인</a:t>
            </a:r>
            <a:endParaRPr lang="en-US" altLang="ko-KR" dirty="0"/>
          </a:p>
          <a:p>
            <a:pPr marL="800100" lvl="1" indent="-342900">
              <a:buAutoNum type="arabicPeriod"/>
            </a:pPr>
            <a:r>
              <a:rPr lang="ko-KR" altLang="en-US" dirty="0"/>
              <a:t>주석문을 이용해 </a:t>
            </a:r>
            <a:r>
              <a:rPr lang="ko-KR" altLang="en-US" dirty="0" err="1"/>
              <a:t>뒤에것을</a:t>
            </a:r>
            <a:r>
              <a:rPr lang="ko-KR" altLang="en-US" dirty="0"/>
              <a:t> 무시하는 기법</a:t>
            </a:r>
            <a:endParaRPr lang="en-US" altLang="ko-KR" dirty="0"/>
          </a:p>
          <a:p>
            <a:pPr marL="1257300" lvl="2" indent="-342900">
              <a:buAutoNum type="arabicPeriod"/>
            </a:pPr>
            <a:r>
              <a:rPr lang="en-US" altLang="ko-KR" dirty="0"/>
              <a:t>ex1. select* from member where bid=‘admin’ and </a:t>
            </a:r>
            <a:r>
              <a:rPr lang="en-US" altLang="ko-KR" dirty="0" err="1"/>
              <a:t>bPass</a:t>
            </a:r>
            <a:r>
              <a:rPr lang="en-US" altLang="ko-KR" dirty="0"/>
              <a:t>=‘test’or’1’=‘1’</a:t>
            </a:r>
          </a:p>
          <a:p>
            <a:pPr marL="1257300" lvl="2" indent="-342900">
              <a:buAutoNum type="arabicPeriod"/>
            </a:pPr>
            <a:r>
              <a:rPr lang="en-US" altLang="ko-KR" dirty="0"/>
              <a:t>ex2. select* from member where bid=‘admin’ –and </a:t>
            </a:r>
            <a:r>
              <a:rPr lang="en-US" altLang="ko-KR" dirty="0" err="1"/>
              <a:t>bPass</a:t>
            </a:r>
            <a:r>
              <a:rPr lang="en-US" altLang="ko-KR" dirty="0"/>
              <a:t>=‘’</a:t>
            </a:r>
          </a:p>
          <a:p>
            <a:pPr marL="1257300" lvl="2" indent="-342900">
              <a:buAutoNum type="arabicPeriod"/>
            </a:pPr>
            <a:r>
              <a:rPr lang="en-US" altLang="ko-KR" dirty="0"/>
              <a:t>select* from member where bid=‘admin’</a:t>
            </a:r>
          </a:p>
          <a:p>
            <a:r>
              <a:rPr lang="ko-KR" altLang="en-US" dirty="0"/>
              <a:t>위의 </a:t>
            </a:r>
            <a:r>
              <a:rPr lang="en-US" altLang="ko-KR" dirty="0"/>
              <a:t>1</a:t>
            </a:r>
            <a:r>
              <a:rPr lang="ko-KR" altLang="en-US" dirty="0"/>
              <a:t>번을 </a:t>
            </a:r>
            <a:r>
              <a:rPr lang="en-US" altLang="ko-KR" dirty="0"/>
              <a:t>2</a:t>
            </a:r>
            <a:r>
              <a:rPr lang="ko-KR" altLang="en-US" dirty="0"/>
              <a:t>번으로 바꾸면 </a:t>
            </a:r>
            <a:r>
              <a:rPr lang="en-US" altLang="ko-KR" dirty="0" err="1"/>
              <a:t>bPass</a:t>
            </a:r>
            <a:r>
              <a:rPr lang="ko-KR" altLang="en-US" dirty="0"/>
              <a:t>는 무시되어 </a:t>
            </a:r>
            <a:r>
              <a:rPr lang="en-US" altLang="ko-KR" dirty="0"/>
              <a:t>3</a:t>
            </a:r>
            <a:r>
              <a:rPr lang="ko-KR" altLang="en-US" dirty="0"/>
              <a:t>번처럼 변하고 비밀번호 없이 바로 로그인이 가능하다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에러 기반의 </a:t>
            </a:r>
            <a:r>
              <a:rPr lang="en-US" altLang="ko-KR" dirty="0"/>
              <a:t>SQL</a:t>
            </a:r>
            <a:r>
              <a:rPr lang="ko-KR" altLang="en-US" dirty="0" err="1"/>
              <a:t>인잭션이</a:t>
            </a:r>
            <a:r>
              <a:rPr lang="ko-KR" altLang="en-US" dirty="0"/>
              <a:t> 가능한지 여부는 특수문자를 입력해 보아 에러발생여부를 보면 알 수 있다</a:t>
            </a:r>
            <a:r>
              <a:rPr lang="en-US" altLang="ko-KR" dirty="0"/>
              <a:t>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61672" y="132979"/>
            <a:ext cx="7554451" cy="8967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4000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SQL Injection</a:t>
            </a:r>
            <a:r>
              <a:rPr lang="ko-KR" altLang="en-US" sz="4000" dirty="0">
                <a:latin typeface="나눔명조 ExtraBold" panose="02020603020101020101" pitchFamily="18" charset="-127"/>
                <a:ea typeface="나눔명조 ExtraBold" panose="02020603020101020101" pitchFamily="18" charset="-127"/>
              </a:rPr>
              <a:t>의 종류</a:t>
            </a:r>
            <a:endParaRPr lang="en-US" altLang="ko-KR" sz="4000" dirty="0">
              <a:latin typeface="나눔명조 ExtraBold" panose="02020603020101020101" pitchFamily="18" charset="-127"/>
              <a:ea typeface="나눔명조 ExtraBold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61105460"/>
      </p:ext>
    </p:extLst>
  </p:cSld>
  <p:clrMapOvr>
    <a:masterClrMapping/>
  </p:clrMapOvr>
</p:sld>
</file>

<file path=ppt/theme/theme1.xml><?xml version="1.0" encoding="utf-8"?>
<a:theme xmlns:a="http://schemas.openxmlformats.org/drawingml/2006/main" name="무료템플릿기본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620</TotalTime>
  <Words>576</Words>
  <Application>Microsoft Office PowerPoint</Application>
  <PresentationFormat>화면 슬라이드 쇼(4:3)</PresentationFormat>
  <Paragraphs>96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1" baseType="lpstr">
      <vt:lpstr>나눔명조 ExtraBold</vt:lpstr>
      <vt:lpstr>Arial</vt:lpstr>
      <vt:lpstr>맑은 고딕</vt:lpstr>
      <vt:lpstr>HY견고딕</vt:lpstr>
      <vt:lpstr>굴림</vt:lpstr>
      <vt:lpstr>무료템플릿기본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PTMaker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PTMaker</dc:creator>
  <cp:lastModifiedBy>조재호</cp:lastModifiedBy>
  <cp:revision>45</cp:revision>
  <dcterms:created xsi:type="dcterms:W3CDTF">2009-07-13T09:47:47Z</dcterms:created>
  <dcterms:modified xsi:type="dcterms:W3CDTF">2016-12-02T11:14:29Z</dcterms:modified>
</cp:coreProperties>
</file>

<file path=docProps/thumbnail.jpeg>
</file>